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73" r:id="rId3"/>
    <p:sldId id="275" r:id="rId4"/>
    <p:sldId id="276" r:id="rId5"/>
    <p:sldId id="277" r:id="rId6"/>
    <p:sldId id="278" r:id="rId7"/>
    <p:sldId id="274"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1" autoAdjust="0"/>
    <p:restoredTop sz="94660"/>
  </p:normalViewPr>
  <p:slideViewPr>
    <p:cSldViewPr snapToGrid="0">
      <p:cViewPr varScale="1">
        <p:scale>
          <a:sx n="74" d="100"/>
          <a:sy n="74" d="100"/>
        </p:scale>
        <p:origin x="3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CF2F5E0-54C2-4B3D-B95D-BDADF66FE094}" type="datetimeFigureOut">
              <a:rPr lang="en-IN" smtClean="0"/>
              <a:t>17-10-2022</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225DB2A4-90FB-4F32-AC2E-3DD0448ED797}"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4970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F2F5E0-54C2-4B3D-B95D-BDADF66FE094}" type="datetimeFigureOut">
              <a:rPr lang="en-IN" smtClean="0"/>
              <a:t>17-10-2022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25DB2A4-90FB-4F32-AC2E-3DD0448ED797}" type="slidenum">
              <a:rPr lang="en-IN" smtClean="0"/>
              <a:t>‹#›</a:t>
            </a:fld>
            <a:endParaRPr lang="en-IN"/>
          </a:p>
        </p:txBody>
      </p:sp>
    </p:spTree>
    <p:extLst>
      <p:ext uri="{BB962C8B-B14F-4D97-AF65-F5344CB8AC3E}">
        <p14:creationId xmlns:p14="http://schemas.microsoft.com/office/powerpoint/2010/main" val="3430401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F2F5E0-54C2-4B3D-B95D-BDADF66FE094}" type="datetimeFigureOut">
              <a:rPr lang="en-IN" smtClean="0"/>
              <a:t>17-10-2022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25DB2A4-90FB-4F32-AC2E-3DD0448ED797}"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3815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F2F5E0-54C2-4B3D-B95D-BDADF66FE094}" type="datetimeFigureOut">
              <a:rPr lang="en-IN" smtClean="0"/>
              <a:t>17-10-2022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25DB2A4-90FB-4F32-AC2E-3DD0448ED797}"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1302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F2F5E0-54C2-4B3D-B95D-BDADF66FE094}" type="datetimeFigureOut">
              <a:rPr lang="en-IN" smtClean="0"/>
              <a:t>17-10-2022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25DB2A4-90FB-4F32-AC2E-3DD0448ED797}" type="slidenum">
              <a:rPr lang="en-IN" smtClean="0"/>
              <a:t>‹#›</a:t>
            </a:fld>
            <a:endParaRPr lang="en-IN"/>
          </a:p>
        </p:txBody>
      </p:sp>
    </p:spTree>
    <p:extLst>
      <p:ext uri="{BB962C8B-B14F-4D97-AF65-F5344CB8AC3E}">
        <p14:creationId xmlns:p14="http://schemas.microsoft.com/office/powerpoint/2010/main" val="151392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F2F5E0-54C2-4B3D-B95D-BDADF66FE094}" type="datetimeFigureOut">
              <a:rPr lang="en-IN" smtClean="0"/>
              <a:t>17-10-2022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25DB2A4-90FB-4F32-AC2E-3DD0448ED797}"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0020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F2F5E0-54C2-4B3D-B95D-BDADF66FE094}" type="datetimeFigureOut">
              <a:rPr lang="en-IN" smtClean="0"/>
              <a:t>17-10-2022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25DB2A4-90FB-4F32-AC2E-3DD0448ED797}"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4173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F2F5E0-54C2-4B3D-B95D-BDADF66FE094}" type="datetimeFigureOut">
              <a:rPr lang="en-IN" smtClean="0"/>
              <a:t>17-10-2022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25DB2A4-90FB-4F32-AC2E-3DD0448ED797}"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5564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F2F5E0-54C2-4B3D-B95D-BDADF66FE094}" type="datetimeFigureOut">
              <a:rPr lang="en-IN" smtClean="0"/>
              <a:t>17-10-2022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25DB2A4-90FB-4F32-AC2E-3DD0448ED797}"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9375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F2F5E0-54C2-4B3D-B95D-BDADF66FE094}" type="datetimeFigureOut">
              <a:rPr lang="en-IN" smtClean="0"/>
              <a:t>17-10-2022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25DB2A4-90FB-4F32-AC2E-3DD0448ED797}" type="slidenum">
              <a:rPr lang="en-IN" smtClean="0"/>
              <a:t>‹#›</a:t>
            </a:fld>
            <a:endParaRPr lang="en-IN"/>
          </a:p>
        </p:txBody>
      </p:sp>
    </p:spTree>
    <p:extLst>
      <p:ext uri="{BB962C8B-B14F-4D97-AF65-F5344CB8AC3E}">
        <p14:creationId xmlns:p14="http://schemas.microsoft.com/office/powerpoint/2010/main" val="4272748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F2F5E0-54C2-4B3D-B95D-BDADF66FE094}" type="datetimeFigureOut">
              <a:rPr lang="en-IN" smtClean="0"/>
              <a:t>17-10-2022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25DB2A4-90FB-4F32-AC2E-3DD0448ED797}"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336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CF2F5E0-54C2-4B3D-B95D-BDADF66FE094}" type="datetimeFigureOut">
              <a:rPr lang="en-IN" smtClean="0"/>
              <a:t>17-10-2022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25DB2A4-90FB-4F32-AC2E-3DD0448ED797}" type="slidenum">
              <a:rPr lang="en-IN" smtClean="0"/>
              <a:t>‹#›</a:t>
            </a:fld>
            <a:endParaRPr lang="en-IN"/>
          </a:p>
        </p:txBody>
      </p:sp>
    </p:spTree>
    <p:extLst>
      <p:ext uri="{BB962C8B-B14F-4D97-AF65-F5344CB8AC3E}">
        <p14:creationId xmlns:p14="http://schemas.microsoft.com/office/powerpoint/2010/main" val="2318914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CF2F5E0-54C2-4B3D-B95D-BDADF66FE094}" type="datetimeFigureOut">
              <a:rPr lang="en-IN" smtClean="0"/>
              <a:t>17-10-2022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25DB2A4-90FB-4F32-AC2E-3DD0448ED797}"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961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CF2F5E0-54C2-4B3D-B95D-BDADF66FE094}" type="datetimeFigureOut">
              <a:rPr lang="en-IN" smtClean="0"/>
              <a:t>17-10-2022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25DB2A4-90FB-4F32-AC2E-3DD0448ED797}"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5990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F2F5E0-54C2-4B3D-B95D-BDADF66FE094}" type="datetimeFigureOut">
              <a:rPr lang="en-IN" smtClean="0"/>
              <a:t>17-10-2022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25DB2A4-90FB-4F32-AC2E-3DD0448ED797}" type="slidenum">
              <a:rPr lang="en-IN" smtClean="0"/>
              <a:t>‹#›</a:t>
            </a:fld>
            <a:endParaRPr lang="en-IN"/>
          </a:p>
        </p:txBody>
      </p:sp>
    </p:spTree>
    <p:extLst>
      <p:ext uri="{BB962C8B-B14F-4D97-AF65-F5344CB8AC3E}">
        <p14:creationId xmlns:p14="http://schemas.microsoft.com/office/powerpoint/2010/main" val="3871684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F2F5E0-54C2-4B3D-B95D-BDADF66FE094}" type="datetimeFigureOut">
              <a:rPr lang="en-IN" smtClean="0"/>
              <a:t>17-10-2022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25DB2A4-90FB-4F32-AC2E-3DD0448ED797}"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848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F2F5E0-54C2-4B3D-B95D-BDADF66FE094}" type="datetimeFigureOut">
              <a:rPr lang="en-IN" smtClean="0"/>
              <a:t>17-10-2022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25DB2A4-90FB-4F32-AC2E-3DD0448ED797}" type="slidenum">
              <a:rPr lang="en-IN" smtClean="0"/>
              <a:t>‹#›</a:t>
            </a:fld>
            <a:endParaRPr lang="en-IN"/>
          </a:p>
        </p:txBody>
      </p:sp>
    </p:spTree>
    <p:extLst>
      <p:ext uri="{BB962C8B-B14F-4D97-AF65-F5344CB8AC3E}">
        <p14:creationId xmlns:p14="http://schemas.microsoft.com/office/powerpoint/2010/main" val="2432818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CF2F5E0-54C2-4B3D-B95D-BDADF66FE094}" type="datetimeFigureOut">
              <a:rPr lang="en-IN" smtClean="0"/>
              <a:t>17-10-2022</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25DB2A4-90FB-4F32-AC2E-3DD0448ED797}" type="slidenum">
              <a:rPr lang="en-IN" smtClean="0"/>
              <a:t>‹#›</a:t>
            </a:fld>
            <a:endParaRPr lang="en-IN"/>
          </a:p>
        </p:txBody>
      </p:sp>
    </p:spTree>
    <p:extLst>
      <p:ext uri="{BB962C8B-B14F-4D97-AF65-F5344CB8AC3E}">
        <p14:creationId xmlns:p14="http://schemas.microsoft.com/office/powerpoint/2010/main" val="260026953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1871131"/>
            <a:ext cx="7937500" cy="1515533"/>
          </a:xfrm>
        </p:spPr>
        <p:txBody>
          <a:bodyPr/>
          <a:lstStyle/>
          <a:p>
            <a:r>
              <a:rPr lang="en-IN" sz="4000" dirty="0" err="1" smtClean="0"/>
              <a:t>Dharur</a:t>
            </a:r>
            <a:r>
              <a:rPr lang="en-IN" sz="4000" dirty="0" smtClean="0"/>
              <a:t> mint : Some new copper coins of Mughal rulers</a:t>
            </a:r>
            <a:endParaRPr lang="en-IN" sz="4000" dirty="0"/>
          </a:p>
        </p:txBody>
      </p:sp>
      <p:sp>
        <p:nvSpPr>
          <p:cNvPr id="3" name="Subtitle 2"/>
          <p:cNvSpPr>
            <a:spLocks noGrp="1"/>
          </p:cNvSpPr>
          <p:nvPr>
            <p:ph type="subTitle" idx="1"/>
          </p:nvPr>
        </p:nvSpPr>
        <p:spPr>
          <a:xfrm>
            <a:off x="2692398" y="3657597"/>
            <a:ext cx="6815669" cy="444503"/>
          </a:xfrm>
        </p:spPr>
        <p:txBody>
          <a:bodyPr/>
          <a:lstStyle/>
          <a:p>
            <a:r>
              <a:rPr lang="en-IN" dirty="0" err="1" smtClean="0"/>
              <a:t>Dr.Abhishek</a:t>
            </a:r>
            <a:r>
              <a:rPr lang="en-IN" dirty="0" smtClean="0"/>
              <a:t> Chatterjee</a:t>
            </a:r>
            <a:endParaRPr lang="en-IN" dirty="0"/>
          </a:p>
        </p:txBody>
      </p:sp>
      <p:sp>
        <p:nvSpPr>
          <p:cNvPr id="4" name="TextBox 3"/>
          <p:cNvSpPr txBox="1"/>
          <p:nvPr/>
        </p:nvSpPr>
        <p:spPr>
          <a:xfrm>
            <a:off x="2578100" y="4508500"/>
            <a:ext cx="7086600" cy="523220"/>
          </a:xfrm>
          <a:prstGeom prst="rect">
            <a:avLst/>
          </a:prstGeom>
          <a:noFill/>
        </p:spPr>
        <p:txBody>
          <a:bodyPr wrap="square" rtlCol="0">
            <a:spAutoFit/>
          </a:bodyPr>
          <a:lstStyle/>
          <a:p>
            <a:pPr algn="ctr"/>
            <a:r>
              <a:rPr lang="en-IN" sz="2800" dirty="0" smtClean="0"/>
              <a:t>World Of Coins – October 2022 Grand event</a:t>
            </a:r>
            <a:endParaRPr lang="en-IN" sz="2800" dirty="0"/>
          </a:p>
        </p:txBody>
      </p:sp>
    </p:spTree>
    <p:extLst>
      <p:ext uri="{BB962C8B-B14F-4D97-AF65-F5344CB8AC3E}">
        <p14:creationId xmlns:p14="http://schemas.microsoft.com/office/powerpoint/2010/main" val="914010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4200" y="5702300"/>
            <a:ext cx="8511860" cy="623014"/>
          </a:xfrm>
        </p:spPr>
        <p:txBody>
          <a:bodyPr>
            <a:normAutofit fontScale="90000"/>
          </a:bodyPr>
          <a:lstStyle/>
          <a:p>
            <a:r>
              <a:rPr lang="en-IN" sz="2800" dirty="0" smtClean="0"/>
              <a:t>Shah Jahan </a:t>
            </a:r>
            <a:r>
              <a:rPr lang="en-IN" sz="2800" dirty="0" err="1" smtClean="0"/>
              <a:t>Dharur</a:t>
            </a:r>
            <a:r>
              <a:rPr lang="en-IN" sz="2800" dirty="0" smtClean="0"/>
              <a:t>- 1/3</a:t>
            </a:r>
            <a:r>
              <a:rPr lang="en-IN" sz="2800" baseline="30000" dirty="0" smtClean="0"/>
              <a:t>rd</a:t>
            </a:r>
            <a:r>
              <a:rPr lang="en-IN" sz="2800" dirty="0" smtClean="0"/>
              <a:t> </a:t>
            </a:r>
            <a:r>
              <a:rPr lang="en-IN" sz="2800" dirty="0" err="1" smtClean="0"/>
              <a:t>falus</a:t>
            </a:r>
            <a:r>
              <a:rPr lang="en-IN" sz="2800" dirty="0" smtClean="0"/>
              <a:t>- 6.2 grams (</a:t>
            </a:r>
            <a:r>
              <a:rPr lang="en-IN" sz="2800" dirty="0" err="1" smtClean="0"/>
              <a:t>Sudesh</a:t>
            </a:r>
            <a:r>
              <a:rPr lang="en-IN" sz="2800" dirty="0" smtClean="0"/>
              <a:t> Shah- </a:t>
            </a:r>
            <a:r>
              <a:rPr lang="en-IN" sz="2800" dirty="0" err="1" smtClean="0"/>
              <a:t>Jalgaon</a:t>
            </a:r>
            <a:r>
              <a:rPr lang="en-IN" sz="2800" dirty="0" smtClean="0"/>
              <a:t>)</a:t>
            </a:r>
            <a:endParaRPr lang="en-IN"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8034" y="509722"/>
            <a:ext cx="11153104" cy="5167178"/>
          </a:xfrm>
        </p:spPr>
      </p:pic>
    </p:spTree>
    <p:extLst>
      <p:ext uri="{BB962C8B-B14F-4D97-AF65-F5344CB8AC3E}">
        <p14:creationId xmlns:p14="http://schemas.microsoft.com/office/powerpoint/2010/main" val="2592502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2" y="5473700"/>
            <a:ext cx="9601196" cy="647699"/>
          </a:xfrm>
        </p:spPr>
        <p:txBody>
          <a:bodyPr>
            <a:normAutofit fontScale="90000"/>
          </a:bodyPr>
          <a:lstStyle/>
          <a:p>
            <a:r>
              <a:rPr lang="en-IN" sz="3100" dirty="0" smtClean="0"/>
              <a:t>Shah Jahan </a:t>
            </a:r>
            <a:r>
              <a:rPr lang="en-IN" sz="3100" dirty="0" err="1" smtClean="0"/>
              <a:t>Dharur</a:t>
            </a:r>
            <a:r>
              <a:rPr lang="en-IN" sz="3100" dirty="0" smtClean="0"/>
              <a:t>- </a:t>
            </a:r>
            <a:r>
              <a:rPr lang="en-IN" sz="3100" dirty="0" err="1" smtClean="0"/>
              <a:t>Falus</a:t>
            </a:r>
            <a:r>
              <a:rPr lang="en-IN" sz="3100" dirty="0" smtClean="0"/>
              <a:t>- 13.6gm (Personal collection</a:t>
            </a:r>
            <a:r>
              <a:rPr lang="en-IN" dirty="0" smtClean="0"/>
              <a:t>)</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342900"/>
            <a:ext cx="11264900" cy="5270499"/>
          </a:xfrm>
        </p:spPr>
      </p:pic>
    </p:spTree>
    <p:extLst>
      <p:ext uri="{BB962C8B-B14F-4D97-AF65-F5344CB8AC3E}">
        <p14:creationId xmlns:p14="http://schemas.microsoft.com/office/powerpoint/2010/main" val="1013323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Dharur</a:t>
            </a:r>
            <a:r>
              <a:rPr lang="en-IN" dirty="0" smtClean="0"/>
              <a:t>- Copper coins</a:t>
            </a:r>
            <a:endParaRPr lang="en-IN" dirty="0"/>
          </a:p>
        </p:txBody>
      </p:sp>
      <p:sp>
        <p:nvSpPr>
          <p:cNvPr id="3" name="Content Placeholder 2"/>
          <p:cNvSpPr>
            <a:spLocks noGrp="1"/>
          </p:cNvSpPr>
          <p:nvPr>
            <p:ph idx="1"/>
          </p:nvPr>
        </p:nvSpPr>
        <p:spPr/>
        <p:txBody>
          <a:bodyPr/>
          <a:lstStyle/>
          <a:p>
            <a:r>
              <a:rPr lang="en-IN" dirty="0" smtClean="0"/>
              <a:t>No coin of the subsequent Mughal emperor Aurangzeb is known although he spent a majority of his life in </a:t>
            </a:r>
            <a:r>
              <a:rPr lang="en-IN" dirty="0" err="1" smtClean="0"/>
              <a:t>deccan</a:t>
            </a:r>
            <a:endParaRPr lang="en-IN" dirty="0" smtClean="0"/>
          </a:p>
          <a:p>
            <a:endParaRPr lang="en-IN" dirty="0"/>
          </a:p>
          <a:p>
            <a:r>
              <a:rPr lang="en-IN" dirty="0" smtClean="0"/>
              <a:t>Silver coins of Shah </a:t>
            </a:r>
            <a:r>
              <a:rPr lang="en-IN" dirty="0" err="1" smtClean="0"/>
              <a:t>Alam</a:t>
            </a:r>
            <a:r>
              <a:rPr lang="en-IN" dirty="0" smtClean="0"/>
              <a:t> I (Aurangzeb’s son) is known and was first published by </a:t>
            </a:r>
            <a:r>
              <a:rPr lang="en-IN" dirty="0" err="1" smtClean="0"/>
              <a:t>Alfaaz</a:t>
            </a:r>
            <a:r>
              <a:rPr lang="en-IN" dirty="0" smtClean="0"/>
              <a:t> Hussain </a:t>
            </a:r>
            <a:r>
              <a:rPr lang="en-IN" dirty="0" err="1" smtClean="0"/>
              <a:t>Makda</a:t>
            </a:r>
            <a:r>
              <a:rPr lang="en-IN" dirty="0" smtClean="0"/>
              <a:t> in 2017 dated 1124AH/Ry6</a:t>
            </a:r>
          </a:p>
          <a:p>
            <a:endParaRPr lang="en-IN" dirty="0"/>
          </a:p>
          <a:p>
            <a:r>
              <a:rPr lang="en-IN" dirty="0" smtClean="0"/>
              <a:t>I hereby report the copper coin of this ruler </a:t>
            </a:r>
            <a:endParaRPr lang="en-IN" dirty="0"/>
          </a:p>
        </p:txBody>
      </p:sp>
    </p:spTree>
    <p:extLst>
      <p:ext uri="{BB962C8B-B14F-4D97-AF65-F5344CB8AC3E}">
        <p14:creationId xmlns:p14="http://schemas.microsoft.com/office/powerpoint/2010/main" val="1501005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2" y="5389032"/>
            <a:ext cx="9601196" cy="1303867"/>
          </a:xfrm>
        </p:spPr>
        <p:txBody>
          <a:bodyPr>
            <a:normAutofit/>
          </a:bodyPr>
          <a:lstStyle/>
          <a:p>
            <a:r>
              <a:rPr lang="en-IN" sz="3200" dirty="0" smtClean="0"/>
              <a:t>Shah </a:t>
            </a:r>
            <a:r>
              <a:rPr lang="en-IN" sz="3200" dirty="0" err="1" smtClean="0"/>
              <a:t>Alam</a:t>
            </a:r>
            <a:r>
              <a:rPr lang="en-IN" sz="3200" dirty="0" smtClean="0"/>
              <a:t> I- </a:t>
            </a:r>
            <a:r>
              <a:rPr lang="en-IN" sz="3200" dirty="0" err="1" smtClean="0"/>
              <a:t>Dharur</a:t>
            </a:r>
            <a:r>
              <a:rPr lang="en-IN" sz="3200" dirty="0" smtClean="0"/>
              <a:t>- 13.7gms</a:t>
            </a:r>
            <a:endParaRPr lang="en-IN" sz="32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7700" y="596901"/>
            <a:ext cx="10960100" cy="5278438"/>
          </a:xfrm>
        </p:spPr>
      </p:pic>
    </p:spTree>
    <p:extLst>
      <p:ext uri="{BB962C8B-B14F-4D97-AF65-F5344CB8AC3E}">
        <p14:creationId xmlns:p14="http://schemas.microsoft.com/office/powerpoint/2010/main" val="3661091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702" y="4804832"/>
            <a:ext cx="9601196" cy="1303867"/>
          </a:xfrm>
        </p:spPr>
        <p:txBody>
          <a:bodyPr>
            <a:normAutofit/>
          </a:bodyPr>
          <a:lstStyle/>
          <a:p>
            <a:r>
              <a:rPr lang="en-IN" sz="2400" dirty="0" smtClean="0"/>
              <a:t>Obverse- </a:t>
            </a:r>
            <a:r>
              <a:rPr lang="en-IN" sz="2400" dirty="0" err="1" smtClean="0"/>
              <a:t>Sikka</a:t>
            </a:r>
            <a:r>
              <a:rPr lang="en-IN" sz="2400" dirty="0" smtClean="0"/>
              <a:t> Mubarak Shah </a:t>
            </a:r>
            <a:r>
              <a:rPr lang="en-IN" sz="2400" dirty="0" err="1" smtClean="0"/>
              <a:t>Alam</a:t>
            </a:r>
            <a:r>
              <a:rPr lang="en-IN" sz="2400" dirty="0" smtClean="0"/>
              <a:t> Bahadur </a:t>
            </a:r>
            <a:r>
              <a:rPr lang="en-IN" sz="2400" dirty="0" err="1" smtClean="0"/>
              <a:t>Badshah</a:t>
            </a:r>
            <a:r>
              <a:rPr lang="en-IN" sz="2400" dirty="0" smtClean="0"/>
              <a:t> Ghazi </a:t>
            </a:r>
            <a:br>
              <a:rPr lang="en-IN" sz="2400" dirty="0" smtClean="0"/>
            </a:br>
            <a:r>
              <a:rPr lang="en-IN" sz="2400" dirty="0" smtClean="0"/>
              <a:t>Reverse- </a:t>
            </a:r>
            <a:r>
              <a:rPr lang="en-IN" sz="2400" dirty="0" err="1" smtClean="0"/>
              <a:t>Falus</a:t>
            </a:r>
            <a:r>
              <a:rPr lang="en-IN" sz="2400" dirty="0" smtClean="0"/>
              <a:t> </a:t>
            </a:r>
            <a:r>
              <a:rPr lang="en-IN" sz="2400" dirty="0" err="1" smtClean="0"/>
              <a:t>zarb</a:t>
            </a:r>
            <a:r>
              <a:rPr lang="en-IN" sz="2400" dirty="0" smtClean="0"/>
              <a:t> </a:t>
            </a:r>
            <a:r>
              <a:rPr lang="en-IN" sz="2400" dirty="0" err="1" smtClean="0"/>
              <a:t>Dharur</a:t>
            </a:r>
            <a:endParaRPr lang="en-IN"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6300" y="512763"/>
            <a:ext cx="10096500" cy="4287837"/>
          </a:xfrm>
        </p:spPr>
      </p:pic>
    </p:spTree>
    <p:extLst>
      <p:ext uri="{BB962C8B-B14F-4D97-AF65-F5344CB8AC3E}">
        <p14:creationId xmlns:p14="http://schemas.microsoft.com/office/powerpoint/2010/main" val="12135596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Dharur</a:t>
            </a:r>
            <a:r>
              <a:rPr lang="en-IN" dirty="0" smtClean="0"/>
              <a:t>- Copper coins</a:t>
            </a:r>
            <a:endParaRPr lang="en-IN" dirty="0"/>
          </a:p>
        </p:txBody>
      </p:sp>
      <p:sp>
        <p:nvSpPr>
          <p:cNvPr id="3" name="Content Placeholder 2"/>
          <p:cNvSpPr>
            <a:spLocks noGrp="1"/>
          </p:cNvSpPr>
          <p:nvPr>
            <p:ph idx="1"/>
          </p:nvPr>
        </p:nvSpPr>
        <p:spPr>
          <a:xfrm>
            <a:off x="1295401" y="2387600"/>
            <a:ext cx="9601196" cy="3898900"/>
          </a:xfrm>
        </p:spPr>
        <p:txBody>
          <a:bodyPr>
            <a:normAutofit/>
          </a:bodyPr>
          <a:lstStyle/>
          <a:p>
            <a:r>
              <a:rPr lang="en-IN" dirty="0" smtClean="0"/>
              <a:t>This renewed coining of copper coin from the mint is associated with gifting most of the district of Beed including </a:t>
            </a:r>
            <a:r>
              <a:rPr lang="en-IN" dirty="0" err="1" smtClean="0"/>
              <a:t>Dharur</a:t>
            </a:r>
            <a:r>
              <a:rPr lang="en-IN" dirty="0" smtClean="0"/>
              <a:t> to one </a:t>
            </a:r>
            <a:r>
              <a:rPr lang="en-IN" dirty="0" err="1" smtClean="0"/>
              <a:t>Nemaji</a:t>
            </a:r>
            <a:r>
              <a:rPr lang="en-IN" dirty="0" smtClean="0"/>
              <a:t> </a:t>
            </a:r>
            <a:r>
              <a:rPr lang="en-IN" dirty="0" err="1" smtClean="0"/>
              <a:t>Jadhav</a:t>
            </a:r>
            <a:r>
              <a:rPr lang="en-IN" dirty="0" smtClean="0"/>
              <a:t> by Shah </a:t>
            </a:r>
            <a:r>
              <a:rPr lang="en-IN" dirty="0" err="1" smtClean="0"/>
              <a:t>Alam</a:t>
            </a:r>
            <a:r>
              <a:rPr lang="en-IN" dirty="0" smtClean="0"/>
              <a:t> Bahadur in AD1709 as reward for assisting him. The coin discussed is so far only known</a:t>
            </a:r>
          </a:p>
          <a:p>
            <a:endParaRPr lang="en-IN" dirty="0"/>
          </a:p>
          <a:p>
            <a:r>
              <a:rPr lang="en-IN" dirty="0" smtClean="0"/>
              <a:t>Although during </a:t>
            </a:r>
            <a:r>
              <a:rPr lang="en-IN" dirty="0" err="1" smtClean="0"/>
              <a:t>Jahandar</a:t>
            </a:r>
            <a:r>
              <a:rPr lang="en-IN" dirty="0" smtClean="0"/>
              <a:t> Shah’s reign silver rupee was minted, so copper coin has yet been found. </a:t>
            </a:r>
          </a:p>
          <a:p>
            <a:endParaRPr lang="en-IN" dirty="0"/>
          </a:p>
        </p:txBody>
      </p:sp>
    </p:spTree>
    <p:extLst>
      <p:ext uri="{BB962C8B-B14F-4D97-AF65-F5344CB8AC3E}">
        <p14:creationId xmlns:p14="http://schemas.microsoft.com/office/powerpoint/2010/main" val="36320454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a:t>Dharur</a:t>
            </a:r>
            <a:r>
              <a:rPr lang="en-IN" dirty="0"/>
              <a:t>- Copper coins</a:t>
            </a:r>
          </a:p>
        </p:txBody>
      </p:sp>
      <p:sp>
        <p:nvSpPr>
          <p:cNvPr id="3" name="Content Placeholder 2"/>
          <p:cNvSpPr>
            <a:spLocks noGrp="1"/>
          </p:cNvSpPr>
          <p:nvPr>
            <p:ph idx="1"/>
          </p:nvPr>
        </p:nvSpPr>
        <p:spPr/>
        <p:txBody>
          <a:bodyPr/>
          <a:lstStyle/>
          <a:p>
            <a:r>
              <a:rPr lang="en-IN" dirty="0" err="1"/>
              <a:t>Dharur</a:t>
            </a:r>
            <a:r>
              <a:rPr lang="en-IN" dirty="0"/>
              <a:t> remained under Mughal control under </a:t>
            </a:r>
            <a:r>
              <a:rPr lang="en-IN" dirty="0" err="1"/>
              <a:t>Farrukhsiyar</a:t>
            </a:r>
            <a:r>
              <a:rPr lang="en-IN" dirty="0"/>
              <a:t>, the succeeding Mughal emperor. Silver coins were well known and listed in most catalogues.</a:t>
            </a:r>
          </a:p>
          <a:p>
            <a:r>
              <a:rPr lang="en-IN" dirty="0" err="1"/>
              <a:t>Farrukhsiyar</a:t>
            </a:r>
            <a:r>
              <a:rPr lang="en-IN" dirty="0"/>
              <a:t> appointed one of the </a:t>
            </a:r>
            <a:r>
              <a:rPr lang="en-IN" dirty="0" err="1"/>
              <a:t>Sayyid</a:t>
            </a:r>
            <a:r>
              <a:rPr lang="en-IN" dirty="0"/>
              <a:t> Brother Syed Hussain Ali Khan as governor of Deccan </a:t>
            </a:r>
            <a:r>
              <a:rPr lang="en-IN" dirty="0" smtClean="0"/>
              <a:t>in 1719 (Ry2) and </a:t>
            </a:r>
            <a:r>
              <a:rPr lang="en-IN" dirty="0"/>
              <a:t>it seems that </a:t>
            </a:r>
            <a:r>
              <a:rPr lang="en-IN" dirty="0" err="1"/>
              <a:t>Dharur</a:t>
            </a:r>
            <a:r>
              <a:rPr lang="en-IN" dirty="0"/>
              <a:t> mint was active during that time</a:t>
            </a:r>
          </a:p>
          <a:p>
            <a:r>
              <a:rPr lang="en-IN" dirty="0" smtClean="0"/>
              <a:t>A few copper coins were found recently in 2021 and I hereby report one in my collection </a:t>
            </a:r>
          </a:p>
          <a:p>
            <a:endParaRPr lang="en-IN" dirty="0"/>
          </a:p>
          <a:p>
            <a:endParaRPr lang="en-IN" dirty="0"/>
          </a:p>
          <a:p>
            <a:endParaRPr lang="en-IN" dirty="0"/>
          </a:p>
        </p:txBody>
      </p:sp>
    </p:spTree>
    <p:extLst>
      <p:ext uri="{BB962C8B-B14F-4D97-AF65-F5344CB8AC3E}">
        <p14:creationId xmlns:p14="http://schemas.microsoft.com/office/powerpoint/2010/main" val="33417629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97447" y="449263"/>
            <a:ext cx="5336953" cy="3055937"/>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8500" y="3363913"/>
            <a:ext cx="5803900" cy="293956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880" y="3352800"/>
            <a:ext cx="5032119" cy="2792281"/>
          </a:xfrm>
          <a:prstGeom prst="rect">
            <a:avLst/>
          </a:prstGeom>
        </p:spPr>
      </p:pic>
    </p:spTree>
    <p:extLst>
      <p:ext uri="{BB962C8B-B14F-4D97-AF65-F5344CB8AC3E}">
        <p14:creationId xmlns:p14="http://schemas.microsoft.com/office/powerpoint/2010/main" val="3566365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902" y="5122333"/>
            <a:ext cx="9601196" cy="1138768"/>
          </a:xfrm>
        </p:spPr>
        <p:txBody>
          <a:bodyPr>
            <a:normAutofit/>
          </a:bodyPr>
          <a:lstStyle/>
          <a:p>
            <a:r>
              <a:rPr lang="en-IN" sz="2800" dirty="0" smtClean="0"/>
              <a:t>Obverse- Muhammad </a:t>
            </a:r>
            <a:r>
              <a:rPr lang="en-IN" sz="2800" dirty="0" err="1" smtClean="0"/>
              <a:t>Farrukhsiyar</a:t>
            </a:r>
            <a:r>
              <a:rPr lang="en-IN" sz="2800" dirty="0" smtClean="0"/>
              <a:t> </a:t>
            </a:r>
            <a:r>
              <a:rPr lang="en-IN" sz="2800" dirty="0" err="1" smtClean="0"/>
              <a:t>Badshah</a:t>
            </a:r>
            <a:r>
              <a:rPr lang="en-IN" sz="2800" dirty="0" smtClean="0"/>
              <a:t> ghazi </a:t>
            </a:r>
            <a:r>
              <a:rPr lang="en-IN" sz="2800" dirty="0" err="1" smtClean="0"/>
              <a:t>sikka</a:t>
            </a:r>
            <a:r>
              <a:rPr lang="en-IN" sz="2800" dirty="0" smtClean="0"/>
              <a:t> Mubarak</a:t>
            </a:r>
            <a:br>
              <a:rPr lang="en-IN" sz="2800" dirty="0" smtClean="0"/>
            </a:br>
            <a:r>
              <a:rPr lang="en-IN" sz="2800" dirty="0" smtClean="0"/>
              <a:t>Reverse- </a:t>
            </a:r>
            <a:r>
              <a:rPr lang="en-IN" sz="2800" dirty="0" err="1" smtClean="0"/>
              <a:t>Zarb</a:t>
            </a:r>
            <a:r>
              <a:rPr lang="en-IN" sz="2800" dirty="0" smtClean="0"/>
              <a:t> </a:t>
            </a:r>
            <a:r>
              <a:rPr lang="en-IN" sz="2800" dirty="0" err="1" smtClean="0"/>
              <a:t>Dharur</a:t>
            </a:r>
            <a:r>
              <a:rPr lang="en-IN" sz="2800" dirty="0" smtClean="0"/>
              <a:t> </a:t>
            </a:r>
            <a:r>
              <a:rPr lang="en-IN" sz="2800" dirty="0" err="1" smtClean="0"/>
              <a:t>Julus</a:t>
            </a:r>
            <a:r>
              <a:rPr lang="en-IN" sz="2800" dirty="0" smtClean="0"/>
              <a:t> 2 </a:t>
            </a:r>
            <a:r>
              <a:rPr lang="en-IN" sz="2800" dirty="0" err="1" smtClean="0"/>
              <a:t>maimanat</a:t>
            </a:r>
            <a:r>
              <a:rPr lang="en-IN" sz="2800" dirty="0" smtClean="0"/>
              <a:t> </a:t>
            </a:r>
            <a:r>
              <a:rPr lang="en-IN" sz="2800" dirty="0" err="1" smtClean="0"/>
              <a:t>manus</a:t>
            </a:r>
            <a:endParaRPr lang="en-IN" sz="28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508000"/>
            <a:ext cx="10312400" cy="4648199"/>
          </a:xfrm>
        </p:spPr>
      </p:pic>
    </p:spTree>
    <p:extLst>
      <p:ext uri="{BB962C8B-B14F-4D97-AF65-F5344CB8AC3E}">
        <p14:creationId xmlns:p14="http://schemas.microsoft.com/office/powerpoint/2010/main" val="1629045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a:t>Dharur</a:t>
            </a:r>
            <a:r>
              <a:rPr lang="en-IN" dirty="0"/>
              <a:t>- Copper coins</a:t>
            </a:r>
          </a:p>
        </p:txBody>
      </p:sp>
      <p:sp>
        <p:nvSpPr>
          <p:cNvPr id="3" name="Content Placeholder 2"/>
          <p:cNvSpPr>
            <a:spLocks noGrp="1"/>
          </p:cNvSpPr>
          <p:nvPr>
            <p:ph idx="1"/>
          </p:nvPr>
        </p:nvSpPr>
        <p:spPr>
          <a:xfrm>
            <a:off x="1295401" y="2463800"/>
            <a:ext cx="9601196" cy="3771900"/>
          </a:xfrm>
        </p:spPr>
        <p:txBody>
          <a:bodyPr/>
          <a:lstStyle/>
          <a:p>
            <a:r>
              <a:rPr lang="en-IN" dirty="0" smtClean="0"/>
              <a:t>The mint seems to have gone inactive after the stormy period of Syed Hussain Ali Khan when it seems to have passed unto the </a:t>
            </a:r>
            <a:r>
              <a:rPr lang="en-IN" dirty="0" err="1" smtClean="0"/>
              <a:t>Nizam</a:t>
            </a:r>
            <a:r>
              <a:rPr lang="en-IN" dirty="0" smtClean="0"/>
              <a:t> of Hyderabad who controlled the fort till 1948 except for a brief period of 3 years between 1760 and 1763 when Marathas were in charge.</a:t>
            </a:r>
          </a:p>
          <a:p>
            <a:endParaRPr lang="en-IN" dirty="0"/>
          </a:p>
          <a:p>
            <a:r>
              <a:rPr lang="en-IN" dirty="0" smtClean="0"/>
              <a:t>However I have discovered a solitary copper coin in the name of Muhammad Shah with clear mint name. </a:t>
            </a:r>
            <a:r>
              <a:rPr lang="en-IN" dirty="0" err="1" smtClean="0"/>
              <a:t>Dharur</a:t>
            </a:r>
            <a:r>
              <a:rPr lang="en-IN" dirty="0" smtClean="0"/>
              <a:t> was also one of the bases for </a:t>
            </a:r>
            <a:r>
              <a:rPr lang="en-IN" dirty="0" err="1" smtClean="0"/>
              <a:t>Nizam’s</a:t>
            </a:r>
            <a:r>
              <a:rPr lang="en-IN" dirty="0" smtClean="0"/>
              <a:t> movement during the Battle of </a:t>
            </a:r>
            <a:r>
              <a:rPr lang="en-IN" dirty="0" err="1" smtClean="0"/>
              <a:t>Palkhed</a:t>
            </a:r>
            <a:r>
              <a:rPr lang="en-IN" dirty="0" smtClean="0"/>
              <a:t>. Whether it was minted during that time is speculative at best.  </a:t>
            </a:r>
            <a:endParaRPr lang="en-IN" dirty="0"/>
          </a:p>
        </p:txBody>
      </p:sp>
    </p:spTree>
    <p:extLst>
      <p:ext uri="{BB962C8B-B14F-4D97-AF65-F5344CB8AC3E}">
        <p14:creationId xmlns:p14="http://schemas.microsoft.com/office/powerpoint/2010/main" val="1820855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Mughal copper</a:t>
            </a:r>
            <a:endParaRPr lang="en-IN" dirty="0"/>
          </a:p>
        </p:txBody>
      </p:sp>
      <p:sp>
        <p:nvSpPr>
          <p:cNvPr id="3" name="Content Placeholder 2"/>
          <p:cNvSpPr>
            <a:spLocks noGrp="1"/>
          </p:cNvSpPr>
          <p:nvPr>
            <p:ph idx="1"/>
          </p:nvPr>
        </p:nvSpPr>
        <p:spPr>
          <a:xfrm>
            <a:off x="1295401" y="2476500"/>
            <a:ext cx="9601196" cy="3898900"/>
          </a:xfrm>
        </p:spPr>
        <p:txBody>
          <a:bodyPr/>
          <a:lstStyle/>
          <a:p>
            <a:r>
              <a:rPr lang="en-IN" dirty="0" smtClean="0"/>
              <a:t>‘Mughal coppers are abundant but good Mughal coppers are rare’</a:t>
            </a:r>
          </a:p>
          <a:p>
            <a:r>
              <a:rPr lang="en-IN" dirty="0" smtClean="0"/>
              <a:t>Scope for research</a:t>
            </a:r>
          </a:p>
          <a:p>
            <a:r>
              <a:rPr lang="en-IN" dirty="0" smtClean="0"/>
              <a:t>Money of the common man</a:t>
            </a:r>
          </a:p>
          <a:p>
            <a:r>
              <a:rPr lang="en-IN" dirty="0" smtClean="0"/>
              <a:t>Later Mughal coppers after Aurangzeb are scarce due to paucity of copper coins in general. </a:t>
            </a:r>
          </a:p>
          <a:p>
            <a:r>
              <a:rPr lang="en-IN" dirty="0" smtClean="0"/>
              <a:t>Most copper coins were minted during periods of turmoil and power transfer</a:t>
            </a:r>
            <a:endParaRPr lang="en-IN" dirty="0"/>
          </a:p>
        </p:txBody>
      </p:sp>
    </p:spTree>
    <p:extLst>
      <p:ext uri="{BB962C8B-B14F-4D97-AF65-F5344CB8AC3E}">
        <p14:creationId xmlns:p14="http://schemas.microsoft.com/office/powerpoint/2010/main" val="2873003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393700"/>
            <a:ext cx="10045700" cy="5149875"/>
          </a:xfrm>
        </p:spPr>
      </p:pic>
      <p:sp>
        <p:nvSpPr>
          <p:cNvPr id="5" name="TextBox 4"/>
          <p:cNvSpPr txBox="1"/>
          <p:nvPr/>
        </p:nvSpPr>
        <p:spPr>
          <a:xfrm>
            <a:off x="1739900" y="5626100"/>
            <a:ext cx="7810500" cy="523220"/>
          </a:xfrm>
          <a:prstGeom prst="rect">
            <a:avLst/>
          </a:prstGeom>
          <a:noFill/>
        </p:spPr>
        <p:txBody>
          <a:bodyPr wrap="square" rtlCol="0">
            <a:spAutoFit/>
          </a:bodyPr>
          <a:lstStyle/>
          <a:p>
            <a:pPr algn="ctr"/>
            <a:r>
              <a:rPr lang="en-IN" sz="2800" dirty="0" smtClean="0"/>
              <a:t>Muhammad Shah- </a:t>
            </a:r>
            <a:r>
              <a:rPr lang="en-IN" sz="2800" dirty="0" err="1" smtClean="0"/>
              <a:t>Dharur</a:t>
            </a:r>
            <a:r>
              <a:rPr lang="en-IN" sz="2800" dirty="0" smtClean="0"/>
              <a:t>- 19.8gms</a:t>
            </a:r>
            <a:endParaRPr lang="en-IN" sz="2800" dirty="0"/>
          </a:p>
        </p:txBody>
      </p:sp>
    </p:spTree>
    <p:extLst>
      <p:ext uri="{BB962C8B-B14F-4D97-AF65-F5344CB8AC3E}">
        <p14:creationId xmlns:p14="http://schemas.microsoft.com/office/powerpoint/2010/main" val="8066329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2" y="5283200"/>
            <a:ext cx="9601196" cy="952499"/>
          </a:xfrm>
        </p:spPr>
        <p:txBody>
          <a:bodyPr>
            <a:normAutofit/>
          </a:bodyPr>
          <a:lstStyle/>
          <a:p>
            <a:r>
              <a:rPr lang="en-IN" sz="2800" dirty="0" smtClean="0"/>
              <a:t>Obverse- (bad)shah Muhammad Shah</a:t>
            </a:r>
            <a:br>
              <a:rPr lang="en-IN" sz="2800" dirty="0" smtClean="0"/>
            </a:br>
            <a:r>
              <a:rPr lang="en-IN" sz="2800" dirty="0" smtClean="0"/>
              <a:t>Reverse- </a:t>
            </a:r>
            <a:r>
              <a:rPr lang="en-IN" sz="2800" dirty="0" err="1" smtClean="0"/>
              <a:t>Zarb</a:t>
            </a:r>
            <a:r>
              <a:rPr lang="en-IN" sz="2800" dirty="0" smtClean="0"/>
              <a:t> </a:t>
            </a:r>
            <a:r>
              <a:rPr lang="en-IN" sz="2800" dirty="0" err="1" smtClean="0"/>
              <a:t>Dharur</a:t>
            </a:r>
            <a:endParaRPr lang="en-IN"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9000" y="571500"/>
            <a:ext cx="10350499" cy="4711700"/>
          </a:xfrm>
        </p:spPr>
      </p:pic>
    </p:spTree>
    <p:extLst>
      <p:ext uri="{BB962C8B-B14F-4D97-AF65-F5344CB8AC3E}">
        <p14:creationId xmlns:p14="http://schemas.microsoft.com/office/powerpoint/2010/main" val="29602419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Mughal coppers</a:t>
            </a:r>
            <a:endParaRPr lang="en-IN" dirty="0"/>
          </a:p>
        </p:txBody>
      </p:sp>
      <p:sp>
        <p:nvSpPr>
          <p:cNvPr id="3" name="Content Placeholder 2"/>
          <p:cNvSpPr>
            <a:spLocks noGrp="1"/>
          </p:cNvSpPr>
          <p:nvPr>
            <p:ph idx="1"/>
          </p:nvPr>
        </p:nvSpPr>
        <p:spPr/>
        <p:txBody>
          <a:bodyPr/>
          <a:lstStyle/>
          <a:p>
            <a:r>
              <a:rPr lang="en-IN" dirty="0" smtClean="0"/>
              <a:t>As illustrated in the presentation, there are a lot of scope for research in Mughal coppers. Tracing a mint through various rulers can add to the history of that place and provide evidences for periods of turmoil</a:t>
            </a:r>
          </a:p>
          <a:p>
            <a:endParaRPr lang="en-IN" dirty="0"/>
          </a:p>
          <a:p>
            <a:r>
              <a:rPr lang="en-IN" dirty="0" smtClean="0"/>
              <a:t>The only thing that Mughal coppers need is passion for history and keeping eyes open when a collector gets a lot</a:t>
            </a:r>
            <a:endParaRPr lang="en-IN" dirty="0"/>
          </a:p>
        </p:txBody>
      </p:sp>
    </p:spTree>
    <p:extLst>
      <p:ext uri="{BB962C8B-B14F-4D97-AF65-F5344CB8AC3E}">
        <p14:creationId xmlns:p14="http://schemas.microsoft.com/office/powerpoint/2010/main" val="2936679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36700" y="2565400"/>
            <a:ext cx="8699500" cy="2832100"/>
          </a:xfrm>
        </p:spPr>
      </p:pic>
    </p:spTree>
    <p:extLst>
      <p:ext uri="{BB962C8B-B14F-4D97-AF65-F5344CB8AC3E}">
        <p14:creationId xmlns:p14="http://schemas.microsoft.com/office/powerpoint/2010/main" val="61557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2" y="524933"/>
            <a:ext cx="9601196" cy="795868"/>
          </a:xfrm>
        </p:spPr>
        <p:txBody>
          <a:bodyPr/>
          <a:lstStyle/>
          <a:p>
            <a:r>
              <a:rPr lang="en-IN" dirty="0" err="1" smtClean="0"/>
              <a:t>Dharur</a:t>
            </a:r>
            <a:endParaRPr lang="en-IN" dirty="0"/>
          </a:p>
        </p:txBody>
      </p:sp>
      <p:sp>
        <p:nvSpPr>
          <p:cNvPr id="3" name="Content Placeholder 2"/>
          <p:cNvSpPr>
            <a:spLocks noGrp="1"/>
          </p:cNvSpPr>
          <p:nvPr>
            <p:ph idx="1"/>
          </p:nvPr>
        </p:nvSpPr>
        <p:spPr>
          <a:xfrm>
            <a:off x="1295401" y="1244600"/>
            <a:ext cx="9601196" cy="4631268"/>
          </a:xfrm>
        </p:spPr>
        <p:txBody>
          <a:bodyPr/>
          <a:lstStyle/>
          <a:p>
            <a:r>
              <a:rPr lang="en-IN" b="1" dirty="0" err="1"/>
              <a:t>Dharur</a:t>
            </a:r>
            <a:r>
              <a:rPr lang="en-IN" dirty="0"/>
              <a:t> is a city and a municipal council in Beed district in the state of Maharashtra, </a:t>
            </a:r>
            <a:r>
              <a:rPr lang="en-IN" dirty="0" smtClean="0"/>
              <a:t>India</a:t>
            </a:r>
          </a:p>
          <a:p>
            <a:endParaRPr lang="en-IN" dirty="0"/>
          </a:p>
          <a:p>
            <a:r>
              <a:rPr lang="en-IN" b="1" dirty="0" err="1"/>
              <a:t>Kille</a:t>
            </a:r>
            <a:r>
              <a:rPr lang="en-IN" b="1" dirty="0"/>
              <a:t> </a:t>
            </a:r>
            <a:r>
              <a:rPr lang="en-IN" b="1" dirty="0" err="1"/>
              <a:t>Dharur</a:t>
            </a:r>
            <a:r>
              <a:rPr lang="en-IN" dirty="0"/>
              <a:t> </a:t>
            </a:r>
            <a:r>
              <a:rPr lang="en-IN" dirty="0" smtClean="0"/>
              <a:t>or Fort of </a:t>
            </a:r>
            <a:r>
              <a:rPr lang="en-IN" dirty="0" err="1" smtClean="0"/>
              <a:t>Dharur</a:t>
            </a:r>
            <a:r>
              <a:rPr lang="en-IN" dirty="0" smtClean="0"/>
              <a:t> </a:t>
            </a:r>
            <a:r>
              <a:rPr lang="en-IN" dirty="0"/>
              <a:t>is located at 18.82°N </a:t>
            </a:r>
            <a:r>
              <a:rPr lang="en-IN" dirty="0" smtClean="0"/>
              <a:t>76.12°E. It </a:t>
            </a:r>
            <a:r>
              <a:rPr lang="en-IN" dirty="0"/>
              <a:t>has an average elevation of 739 metres (2424 feet).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7914" y="3086099"/>
            <a:ext cx="4484186" cy="3279061"/>
          </a:xfrm>
          <a:prstGeom prst="rect">
            <a:avLst/>
          </a:prstGeom>
        </p:spPr>
      </p:pic>
    </p:spTree>
    <p:extLst>
      <p:ext uri="{BB962C8B-B14F-4D97-AF65-F5344CB8AC3E}">
        <p14:creationId xmlns:p14="http://schemas.microsoft.com/office/powerpoint/2010/main" val="1705611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371" y="461964"/>
            <a:ext cx="4152729" cy="276779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3050029"/>
            <a:ext cx="4165600" cy="328524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3900" y="331787"/>
            <a:ext cx="3594100" cy="328833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8222" y="3403600"/>
            <a:ext cx="3372602" cy="2971800"/>
          </a:xfrm>
          <a:prstGeom prst="rect">
            <a:avLst/>
          </a:prstGeom>
        </p:spPr>
      </p:pic>
    </p:spTree>
    <p:extLst>
      <p:ext uri="{BB962C8B-B14F-4D97-AF65-F5344CB8AC3E}">
        <p14:creationId xmlns:p14="http://schemas.microsoft.com/office/powerpoint/2010/main" val="3277583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550332"/>
            <a:ext cx="9601196" cy="1278468"/>
          </a:xfrm>
        </p:spPr>
        <p:txBody>
          <a:bodyPr/>
          <a:lstStyle/>
          <a:p>
            <a:r>
              <a:rPr lang="en-IN" dirty="0" smtClean="0"/>
              <a:t>Mughal control of </a:t>
            </a:r>
            <a:r>
              <a:rPr lang="en-IN" dirty="0" err="1" smtClean="0"/>
              <a:t>Dharur</a:t>
            </a:r>
            <a:endParaRPr lang="en-IN" dirty="0"/>
          </a:p>
        </p:txBody>
      </p:sp>
      <p:sp>
        <p:nvSpPr>
          <p:cNvPr id="3" name="Content Placeholder 2"/>
          <p:cNvSpPr>
            <a:spLocks noGrp="1"/>
          </p:cNvSpPr>
          <p:nvPr>
            <p:ph idx="1"/>
          </p:nvPr>
        </p:nvSpPr>
        <p:spPr>
          <a:xfrm>
            <a:off x="1295401" y="2311400"/>
            <a:ext cx="9601196" cy="4025900"/>
          </a:xfrm>
        </p:spPr>
        <p:txBody>
          <a:bodyPr>
            <a:normAutofit fontScale="92500" lnSpcReduction="10000"/>
          </a:bodyPr>
          <a:lstStyle/>
          <a:p>
            <a:r>
              <a:rPr lang="en-IN" dirty="0"/>
              <a:t>In 1630 Khan Jahan </a:t>
            </a:r>
            <a:r>
              <a:rPr lang="en-IN" dirty="0" err="1"/>
              <a:t>Lodhi</a:t>
            </a:r>
            <a:r>
              <a:rPr lang="en-IN" dirty="0"/>
              <a:t>, the Afghan </a:t>
            </a:r>
            <a:r>
              <a:rPr lang="en-IN" dirty="0" err="1"/>
              <a:t>subadar</a:t>
            </a:r>
            <a:r>
              <a:rPr lang="en-IN" dirty="0"/>
              <a:t> of Deccan under the Mughals rebelled against Shah </a:t>
            </a:r>
            <a:r>
              <a:rPr lang="en-IN" dirty="0" smtClean="0"/>
              <a:t>Jahan and sought refuge with </a:t>
            </a:r>
            <a:r>
              <a:rPr lang="en-IN" dirty="0" err="1" smtClean="0"/>
              <a:t>Nizamshahi</a:t>
            </a:r>
            <a:r>
              <a:rPr lang="en-IN" dirty="0" smtClean="0"/>
              <a:t> </a:t>
            </a:r>
            <a:r>
              <a:rPr lang="en-IN" dirty="0" err="1" smtClean="0"/>
              <a:t>kngdom</a:t>
            </a:r>
            <a:r>
              <a:rPr lang="en-IN" dirty="0" smtClean="0"/>
              <a:t>. </a:t>
            </a:r>
            <a:r>
              <a:rPr lang="en-IN" dirty="0"/>
              <a:t>The freshly proclaimed king executed the Deccan campaign with great enthusiasm and under the command of various generals and he stationed himself at </a:t>
            </a:r>
            <a:r>
              <a:rPr lang="en-IN" dirty="0" err="1"/>
              <a:t>Burhanpur</a:t>
            </a:r>
            <a:r>
              <a:rPr lang="en-IN" dirty="0"/>
              <a:t> to keep a close watch.</a:t>
            </a:r>
          </a:p>
          <a:p>
            <a:r>
              <a:rPr lang="en-IN" dirty="0"/>
              <a:t>The first </a:t>
            </a:r>
            <a:r>
              <a:rPr lang="en-IN" dirty="0" err="1"/>
              <a:t>palce</a:t>
            </a:r>
            <a:r>
              <a:rPr lang="en-IN" dirty="0"/>
              <a:t> to be annexed was </a:t>
            </a:r>
            <a:r>
              <a:rPr lang="en-IN" dirty="0" err="1"/>
              <a:t>Dharur</a:t>
            </a:r>
            <a:r>
              <a:rPr lang="en-IN" dirty="0"/>
              <a:t> and it was renamed </a:t>
            </a:r>
            <a:r>
              <a:rPr lang="en-IN" dirty="0" err="1"/>
              <a:t>Fatehabad</a:t>
            </a:r>
            <a:r>
              <a:rPr lang="en-IN" dirty="0"/>
              <a:t>. </a:t>
            </a:r>
            <a:r>
              <a:rPr lang="en-IN" dirty="0" err="1"/>
              <a:t>Dharur</a:t>
            </a:r>
            <a:r>
              <a:rPr lang="en-IN" dirty="0"/>
              <a:t> was a town of strategic importance situated on a trade route that traversed the </a:t>
            </a:r>
            <a:r>
              <a:rPr lang="en-IN" dirty="0" err="1"/>
              <a:t>Balagat</a:t>
            </a:r>
            <a:r>
              <a:rPr lang="en-IN" dirty="0"/>
              <a:t> hills towards </a:t>
            </a:r>
            <a:r>
              <a:rPr lang="en-IN" dirty="0" err="1"/>
              <a:t>Telingana</a:t>
            </a:r>
            <a:r>
              <a:rPr lang="en-IN" dirty="0"/>
              <a:t> (present Andhra Pradesh). The secure fort at </a:t>
            </a:r>
            <a:r>
              <a:rPr lang="en-IN" dirty="0" err="1"/>
              <a:t>Dharur</a:t>
            </a:r>
            <a:r>
              <a:rPr lang="en-IN" dirty="0"/>
              <a:t> on top of a ridge was built by </a:t>
            </a:r>
            <a:r>
              <a:rPr lang="en-IN" dirty="0" err="1"/>
              <a:t>Kisvar</a:t>
            </a:r>
            <a:r>
              <a:rPr lang="en-IN" dirty="0"/>
              <a:t> Khan </a:t>
            </a:r>
            <a:r>
              <a:rPr lang="en-IN" dirty="0" err="1"/>
              <a:t>Lari</a:t>
            </a:r>
            <a:r>
              <a:rPr lang="en-IN" dirty="0"/>
              <a:t>, in 1567 AD a </a:t>
            </a:r>
            <a:r>
              <a:rPr lang="en-IN" dirty="0" err="1"/>
              <a:t>commandar</a:t>
            </a:r>
            <a:r>
              <a:rPr lang="en-IN" dirty="0"/>
              <a:t> at Ali </a:t>
            </a:r>
            <a:r>
              <a:rPr lang="en-IN" dirty="0" err="1"/>
              <a:t>Adil</a:t>
            </a:r>
            <a:r>
              <a:rPr lang="en-IN" dirty="0"/>
              <a:t> Shah of </a:t>
            </a:r>
            <a:r>
              <a:rPr lang="en-IN" dirty="0" err="1"/>
              <a:t>Bijapur</a:t>
            </a:r>
            <a:r>
              <a:rPr lang="en-IN" dirty="0"/>
              <a:t>. Shah Jahan invested it under the command of ‘</a:t>
            </a:r>
            <a:r>
              <a:rPr lang="en-IN" dirty="0" err="1"/>
              <a:t>Azam</a:t>
            </a:r>
            <a:r>
              <a:rPr lang="en-IN" dirty="0"/>
              <a:t> Khan’ the </a:t>
            </a:r>
            <a:r>
              <a:rPr lang="en-IN" dirty="0" err="1"/>
              <a:t>subadar</a:t>
            </a:r>
            <a:r>
              <a:rPr lang="en-IN" dirty="0"/>
              <a:t> of Deccan. After a brief but bloody encounter the garrison commander </a:t>
            </a:r>
            <a:r>
              <a:rPr lang="en-IN" dirty="0" err="1"/>
              <a:t>Sidi</a:t>
            </a:r>
            <a:r>
              <a:rPr lang="en-IN" dirty="0"/>
              <a:t> Salim surrendered the fortress of </a:t>
            </a:r>
            <a:r>
              <a:rPr lang="en-IN" dirty="0" err="1"/>
              <a:t>Dharur</a:t>
            </a:r>
            <a:r>
              <a:rPr lang="en-IN" dirty="0"/>
              <a:t> to the Mughals in January 1631</a:t>
            </a:r>
          </a:p>
          <a:p>
            <a:endParaRPr lang="en-IN" dirty="0"/>
          </a:p>
        </p:txBody>
      </p:sp>
    </p:spTree>
    <p:extLst>
      <p:ext uri="{BB962C8B-B14F-4D97-AF65-F5344CB8AC3E}">
        <p14:creationId xmlns:p14="http://schemas.microsoft.com/office/powerpoint/2010/main" val="1543976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994400" y="825500"/>
            <a:ext cx="5321300" cy="3693319"/>
          </a:xfrm>
          <a:prstGeom prst="rect">
            <a:avLst/>
          </a:prstGeom>
          <a:noFill/>
        </p:spPr>
        <p:txBody>
          <a:bodyPr wrap="square" rtlCol="0">
            <a:spAutoFit/>
          </a:bodyPr>
          <a:lstStyle/>
          <a:p>
            <a:r>
              <a:rPr lang="en-IN" dirty="0"/>
              <a:t>Shah-Jahan’s general </a:t>
            </a:r>
            <a:r>
              <a:rPr lang="en-IN" dirty="0" err="1"/>
              <a:t>Azam</a:t>
            </a:r>
            <a:r>
              <a:rPr lang="en-IN" dirty="0"/>
              <a:t> Khan captures the fort at </a:t>
            </a:r>
            <a:r>
              <a:rPr lang="en-IN" dirty="0" err="1"/>
              <a:t>Dharur</a:t>
            </a:r>
            <a:r>
              <a:rPr lang="en-IN" dirty="0"/>
              <a:t> in January 1631</a:t>
            </a:r>
            <a:r>
              <a:rPr lang="en-IN" dirty="0" smtClean="0"/>
              <a:t>.</a:t>
            </a:r>
          </a:p>
          <a:p>
            <a:r>
              <a:rPr lang="en-IN" dirty="0" err="1"/>
              <a:t>Dharur</a:t>
            </a:r>
            <a:r>
              <a:rPr lang="en-IN" dirty="0"/>
              <a:t> was an important market town, and according to the </a:t>
            </a:r>
            <a:r>
              <a:rPr lang="en-IN" dirty="0" err="1"/>
              <a:t>Padshahnamah</a:t>
            </a:r>
            <a:r>
              <a:rPr lang="en-IN" dirty="0"/>
              <a:t> text, was renowned ‘for its impregnability and ability to withstand siege, it being situated atop a hill with streams on two sides.’ The text also refers to the capture of three elephants that wondered into the ditch around the fortress and the scaling of the walls by ladders and ropes, details of which are depicted in this scene. The Mughal general, </a:t>
            </a:r>
            <a:r>
              <a:rPr lang="en-IN" dirty="0" err="1"/>
              <a:t>Azam</a:t>
            </a:r>
            <a:r>
              <a:rPr lang="en-IN" dirty="0"/>
              <a:t> Khan, is the principal figure on horseback on the right of the painting</a:t>
            </a:r>
            <a:r>
              <a:rPr lang="en-IN" dirty="0" smtClean="0"/>
              <a:t>.</a:t>
            </a:r>
          </a:p>
          <a:p>
            <a:r>
              <a:rPr lang="en-IN" dirty="0" smtClean="0"/>
              <a:t>Painted by </a:t>
            </a:r>
            <a:r>
              <a:rPr lang="en-IN" dirty="0" err="1" smtClean="0"/>
              <a:t>Balchand</a:t>
            </a:r>
            <a:r>
              <a:rPr lang="en-IN" dirty="0" smtClean="0"/>
              <a:t>- </a:t>
            </a:r>
            <a:r>
              <a:rPr lang="en-IN" dirty="0" err="1" smtClean="0"/>
              <a:t>Padshahnama</a:t>
            </a:r>
            <a:endParaRPr lang="en-IN"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6100" y="431800"/>
            <a:ext cx="4483100" cy="5968999"/>
          </a:xfrm>
        </p:spPr>
      </p:pic>
    </p:spTree>
    <p:extLst>
      <p:ext uri="{BB962C8B-B14F-4D97-AF65-F5344CB8AC3E}">
        <p14:creationId xmlns:p14="http://schemas.microsoft.com/office/powerpoint/2010/main" val="2961380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Dharur</a:t>
            </a:r>
            <a:r>
              <a:rPr lang="en-IN" dirty="0" smtClean="0"/>
              <a:t> – Copper coin</a:t>
            </a:r>
            <a:endParaRPr lang="en-IN" dirty="0"/>
          </a:p>
        </p:txBody>
      </p:sp>
      <p:sp>
        <p:nvSpPr>
          <p:cNvPr id="3" name="Content Placeholder 2"/>
          <p:cNvSpPr>
            <a:spLocks noGrp="1"/>
          </p:cNvSpPr>
          <p:nvPr>
            <p:ph idx="1"/>
          </p:nvPr>
        </p:nvSpPr>
        <p:spPr>
          <a:xfrm>
            <a:off x="1295401" y="2556932"/>
            <a:ext cx="9601196" cy="3831168"/>
          </a:xfrm>
        </p:spPr>
        <p:txBody>
          <a:bodyPr>
            <a:normAutofit lnSpcReduction="10000"/>
          </a:bodyPr>
          <a:lstStyle/>
          <a:p>
            <a:r>
              <a:rPr lang="en-IN" dirty="0" err="1" smtClean="0"/>
              <a:t>Amjad</a:t>
            </a:r>
            <a:r>
              <a:rPr lang="en-IN" dirty="0" smtClean="0"/>
              <a:t> Ali published a copper coin minted in the </a:t>
            </a:r>
            <a:r>
              <a:rPr lang="en-IN" dirty="0" err="1" smtClean="0"/>
              <a:t>nameof</a:t>
            </a:r>
            <a:r>
              <a:rPr lang="en-IN" dirty="0" smtClean="0"/>
              <a:t> Shah Jahan  in Numismatic Digest (Vol VIII) 1984. He read the mint name as </a:t>
            </a:r>
            <a:r>
              <a:rPr lang="en-IN" dirty="0" err="1" smtClean="0"/>
              <a:t>Junnar</a:t>
            </a:r>
            <a:r>
              <a:rPr lang="en-IN" dirty="0" smtClean="0"/>
              <a:t>.</a:t>
            </a:r>
          </a:p>
          <a:p>
            <a:endParaRPr lang="en-IN" dirty="0"/>
          </a:p>
          <a:p>
            <a:r>
              <a:rPr lang="en-IN" dirty="0" smtClean="0"/>
              <a:t>Prashant Kulkarni rectified it to ‘</a:t>
            </a:r>
            <a:r>
              <a:rPr lang="en-IN" dirty="0" err="1" smtClean="0"/>
              <a:t>Dharur</a:t>
            </a:r>
            <a:r>
              <a:rPr lang="en-IN" dirty="0" smtClean="0"/>
              <a:t>’ in the subsequent edition in a letter to the editor </a:t>
            </a:r>
          </a:p>
          <a:p>
            <a:endParaRPr lang="en-IN" dirty="0"/>
          </a:p>
          <a:p>
            <a:r>
              <a:rPr lang="en-IN" dirty="0" err="1" smtClean="0"/>
              <a:t>Shailendra</a:t>
            </a:r>
            <a:r>
              <a:rPr lang="en-IN" dirty="0" smtClean="0"/>
              <a:t> </a:t>
            </a:r>
            <a:r>
              <a:rPr lang="en-IN" dirty="0" err="1" smtClean="0"/>
              <a:t>Bhandare</a:t>
            </a:r>
            <a:r>
              <a:rPr lang="en-IN" dirty="0" smtClean="0"/>
              <a:t> in his article ‘Numismatic Vestiges of Shah Jahan’s </a:t>
            </a:r>
            <a:r>
              <a:rPr lang="en-IN" dirty="0" err="1" smtClean="0"/>
              <a:t>deccan</a:t>
            </a:r>
            <a:r>
              <a:rPr lang="en-IN" dirty="0" smtClean="0"/>
              <a:t> campaign’ published in JONS 162 (Winter 2000) illustrated a coin from the cabinet of </a:t>
            </a:r>
            <a:r>
              <a:rPr lang="en-IN" dirty="0" err="1" smtClean="0"/>
              <a:t>Mr.Pradeep</a:t>
            </a:r>
            <a:r>
              <a:rPr lang="en-IN" dirty="0" smtClean="0"/>
              <a:t> </a:t>
            </a:r>
            <a:r>
              <a:rPr lang="en-IN" dirty="0" err="1" smtClean="0"/>
              <a:t>Sohoni</a:t>
            </a:r>
            <a:r>
              <a:rPr lang="en-IN" dirty="0" smtClean="0"/>
              <a:t> weighing 9 grams</a:t>
            </a:r>
            <a:endParaRPr lang="en-IN" dirty="0"/>
          </a:p>
        </p:txBody>
      </p:sp>
    </p:spTree>
    <p:extLst>
      <p:ext uri="{BB962C8B-B14F-4D97-AF65-F5344CB8AC3E}">
        <p14:creationId xmlns:p14="http://schemas.microsoft.com/office/powerpoint/2010/main" val="1276132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2" y="4957232"/>
            <a:ext cx="9601196" cy="1303867"/>
          </a:xfrm>
        </p:spPr>
        <p:txBody>
          <a:bodyPr>
            <a:normAutofit/>
          </a:bodyPr>
          <a:lstStyle/>
          <a:p>
            <a:r>
              <a:rPr lang="en-IN" sz="2400" dirty="0" smtClean="0"/>
              <a:t>Coin published in JONS newsletter- 162 by </a:t>
            </a:r>
            <a:r>
              <a:rPr lang="en-IN" sz="2400" dirty="0" err="1" smtClean="0"/>
              <a:t>Shailendra</a:t>
            </a:r>
            <a:r>
              <a:rPr lang="en-IN" sz="2400" dirty="0" smtClean="0"/>
              <a:t> </a:t>
            </a:r>
            <a:r>
              <a:rPr lang="en-IN" sz="2400" dirty="0" err="1" smtClean="0"/>
              <a:t>Bhandare</a:t>
            </a:r>
            <a:r>
              <a:rPr lang="en-IN" sz="2400" dirty="0" smtClean="0"/>
              <a:t> weighing 9 </a:t>
            </a:r>
            <a:r>
              <a:rPr lang="en-IN" sz="2400" dirty="0" err="1" smtClean="0"/>
              <a:t>gms</a:t>
            </a:r>
            <a:r>
              <a:rPr lang="en-IN" sz="2400" dirty="0" smtClean="0"/>
              <a:t> (Note- </a:t>
            </a:r>
            <a:r>
              <a:rPr lang="en-IN" sz="2400" dirty="0" err="1" smtClean="0"/>
              <a:t>Dharur</a:t>
            </a:r>
            <a:r>
              <a:rPr lang="en-IN" sz="2400" dirty="0" smtClean="0"/>
              <a:t> in red)</a:t>
            </a:r>
            <a:endParaRPr lang="en-IN"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197" y="571500"/>
            <a:ext cx="5595208" cy="32004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8701" y="482600"/>
            <a:ext cx="5256508" cy="3365500"/>
          </a:xfrm>
          <a:prstGeom prst="rect">
            <a:avLst/>
          </a:prstGeom>
        </p:spPr>
      </p:pic>
    </p:spTree>
    <p:extLst>
      <p:ext uri="{BB962C8B-B14F-4D97-AF65-F5344CB8AC3E}">
        <p14:creationId xmlns:p14="http://schemas.microsoft.com/office/powerpoint/2010/main" val="1961701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Dharur</a:t>
            </a:r>
            <a:r>
              <a:rPr lang="en-IN" dirty="0" smtClean="0"/>
              <a:t>- Copper coin</a:t>
            </a:r>
            <a:endParaRPr lang="en-IN" dirty="0"/>
          </a:p>
        </p:txBody>
      </p:sp>
      <p:sp>
        <p:nvSpPr>
          <p:cNvPr id="3" name="Content Placeholder 2"/>
          <p:cNvSpPr>
            <a:spLocks noGrp="1"/>
          </p:cNvSpPr>
          <p:nvPr>
            <p:ph idx="1"/>
          </p:nvPr>
        </p:nvSpPr>
        <p:spPr/>
        <p:txBody>
          <a:bodyPr/>
          <a:lstStyle/>
          <a:p>
            <a:r>
              <a:rPr lang="en-IN" dirty="0" err="1" smtClean="0"/>
              <a:t>Shailendra</a:t>
            </a:r>
            <a:r>
              <a:rPr lang="en-IN" dirty="0" smtClean="0"/>
              <a:t> </a:t>
            </a:r>
            <a:r>
              <a:rPr lang="en-IN" dirty="0" err="1" smtClean="0"/>
              <a:t>Bhandare</a:t>
            </a:r>
            <a:r>
              <a:rPr lang="en-IN" dirty="0" smtClean="0"/>
              <a:t> observed that the copper coins followed the </a:t>
            </a:r>
            <a:r>
              <a:rPr lang="en-IN" dirty="0" err="1" smtClean="0"/>
              <a:t>nizamshahi</a:t>
            </a:r>
            <a:r>
              <a:rPr lang="en-IN" dirty="0" smtClean="0"/>
              <a:t> weight standard and thus 9 gm coin would represent the 2/3</a:t>
            </a:r>
            <a:r>
              <a:rPr lang="en-IN" baseline="30000" dirty="0" smtClean="0"/>
              <a:t>rd</a:t>
            </a:r>
            <a:r>
              <a:rPr lang="en-IN" dirty="0" smtClean="0"/>
              <a:t> </a:t>
            </a:r>
            <a:r>
              <a:rPr lang="en-IN" dirty="0" err="1" smtClean="0"/>
              <a:t>falus</a:t>
            </a:r>
            <a:r>
              <a:rPr lang="en-IN" dirty="0" smtClean="0"/>
              <a:t> while the coin published by </a:t>
            </a:r>
            <a:r>
              <a:rPr lang="en-IN" dirty="0" err="1" smtClean="0"/>
              <a:t>Amjad</a:t>
            </a:r>
            <a:r>
              <a:rPr lang="en-IN" dirty="0" smtClean="0"/>
              <a:t> Ali would represent 1/3</a:t>
            </a:r>
            <a:r>
              <a:rPr lang="en-IN" baseline="30000" dirty="0" smtClean="0"/>
              <a:t>rd</a:t>
            </a:r>
            <a:r>
              <a:rPr lang="en-IN" dirty="0" smtClean="0"/>
              <a:t> </a:t>
            </a:r>
            <a:r>
              <a:rPr lang="en-IN" dirty="0" err="1" smtClean="0"/>
              <a:t>falus</a:t>
            </a:r>
            <a:endParaRPr lang="en-IN" dirty="0" smtClean="0"/>
          </a:p>
          <a:p>
            <a:endParaRPr lang="en-IN" dirty="0"/>
          </a:p>
          <a:p>
            <a:r>
              <a:rPr lang="en-IN" dirty="0" smtClean="0"/>
              <a:t>Subsequently ½ </a:t>
            </a:r>
            <a:r>
              <a:rPr lang="en-IN" dirty="0" err="1" smtClean="0"/>
              <a:t>falus</a:t>
            </a:r>
            <a:r>
              <a:rPr lang="en-IN" dirty="0" smtClean="0"/>
              <a:t> (6.2gms) and </a:t>
            </a:r>
            <a:r>
              <a:rPr lang="en-IN" dirty="0" err="1" smtClean="0"/>
              <a:t>Falus</a:t>
            </a:r>
            <a:r>
              <a:rPr lang="en-IN" dirty="0" smtClean="0"/>
              <a:t> (13.6gms) are also discovered. Thereby completing all denominations in </a:t>
            </a:r>
            <a:r>
              <a:rPr lang="en-IN" dirty="0" err="1" smtClean="0"/>
              <a:t>Nizamshahi</a:t>
            </a:r>
            <a:r>
              <a:rPr lang="en-IN" dirty="0" smtClean="0"/>
              <a:t> weight standard </a:t>
            </a:r>
            <a:endParaRPr lang="en-IN" dirty="0"/>
          </a:p>
        </p:txBody>
      </p:sp>
    </p:spTree>
    <p:extLst>
      <p:ext uri="{BB962C8B-B14F-4D97-AF65-F5344CB8AC3E}">
        <p14:creationId xmlns:p14="http://schemas.microsoft.com/office/powerpoint/2010/main" val="31580539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539</TotalTime>
  <Words>922</Words>
  <Application>Microsoft Office PowerPoint</Application>
  <PresentationFormat>Widescreen</PresentationFormat>
  <Paragraphs>60</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Garamond</vt:lpstr>
      <vt:lpstr>Organic</vt:lpstr>
      <vt:lpstr>Dharur mint : Some new copper coins of Mughal rulers</vt:lpstr>
      <vt:lpstr>Mughal copper</vt:lpstr>
      <vt:lpstr>Dharur</vt:lpstr>
      <vt:lpstr>PowerPoint Presentation</vt:lpstr>
      <vt:lpstr>Mughal control of Dharur</vt:lpstr>
      <vt:lpstr>PowerPoint Presentation</vt:lpstr>
      <vt:lpstr>Dharur – Copper coin</vt:lpstr>
      <vt:lpstr>Coin published in JONS newsletter- 162 by Shailendra Bhandare weighing 9 gms (Note- Dharur in red)</vt:lpstr>
      <vt:lpstr>Dharur- Copper coin</vt:lpstr>
      <vt:lpstr>Shah Jahan Dharur- 1/3rd falus- 6.2 grams (Sudesh Shah- Jalgaon)</vt:lpstr>
      <vt:lpstr>Shah Jahan Dharur- Falus- 13.6gm (Personal collection)</vt:lpstr>
      <vt:lpstr>Dharur- Copper coins</vt:lpstr>
      <vt:lpstr>Shah Alam I- Dharur- 13.7gms</vt:lpstr>
      <vt:lpstr>Obverse- Sikka Mubarak Shah Alam Bahadur Badshah Ghazi  Reverse- Falus zarb Dharur</vt:lpstr>
      <vt:lpstr>Dharur- Copper coins</vt:lpstr>
      <vt:lpstr>Dharur- Copper coins</vt:lpstr>
      <vt:lpstr>PowerPoint Presentation</vt:lpstr>
      <vt:lpstr>Obverse- Muhammad Farrukhsiyar Badshah ghazi sikka Mubarak Reverse- Zarb Dharur Julus 2 maimanat manus</vt:lpstr>
      <vt:lpstr>Dharur- Copper coins</vt:lpstr>
      <vt:lpstr>PowerPoint Presentation</vt:lpstr>
      <vt:lpstr>Obverse- (bad)shah Muhammad Shah Reverse- Zarb Dharur</vt:lpstr>
      <vt:lpstr>Mughal coppers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Dharur: Some new copper coins of Mughal rulers</dc:title>
  <dc:creator>ab ab</dc:creator>
  <cp:lastModifiedBy>Microsoft account</cp:lastModifiedBy>
  <cp:revision>41</cp:revision>
  <dcterms:created xsi:type="dcterms:W3CDTF">2022-10-15T01:53:49Z</dcterms:created>
  <dcterms:modified xsi:type="dcterms:W3CDTF">2022-10-17T11:31:11Z</dcterms:modified>
</cp:coreProperties>
</file>