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Mughal copper coins from </a:t>
            </a:r>
            <a:r>
              <a:rPr lang="en-IN" dirty="0" err="1"/>
              <a:t>Parenda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/>
              <a:t>World of coins – March 2023</a:t>
            </a:r>
          </a:p>
          <a:p>
            <a:r>
              <a:rPr lang="en-IN" dirty="0" err="1"/>
              <a:t>Dr.Abhishek</a:t>
            </a:r>
            <a:r>
              <a:rPr lang="en-IN" dirty="0"/>
              <a:t> Chatterjee</a:t>
            </a:r>
          </a:p>
        </p:txBody>
      </p:sp>
    </p:spTree>
    <p:extLst>
      <p:ext uri="{BB962C8B-B14F-4D97-AF65-F5344CB8AC3E}">
        <p14:creationId xmlns:p14="http://schemas.microsoft.com/office/powerpoint/2010/main" val="4103809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575732"/>
            <a:ext cx="9601196" cy="1303867"/>
          </a:xfrm>
        </p:spPr>
        <p:txBody>
          <a:bodyPr/>
          <a:lstStyle/>
          <a:p>
            <a:r>
              <a:rPr lang="en-IN" dirty="0" err="1"/>
              <a:t>Parenda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651000"/>
            <a:ext cx="9601196" cy="4610100"/>
          </a:xfrm>
        </p:spPr>
        <p:txBody>
          <a:bodyPr/>
          <a:lstStyle/>
          <a:p>
            <a:r>
              <a:rPr lang="en-IN" b="1" dirty="0" err="1"/>
              <a:t>Paranda</a:t>
            </a:r>
            <a:r>
              <a:rPr lang="en-IN" b="1" dirty="0"/>
              <a:t> Fort</a:t>
            </a:r>
            <a:r>
              <a:rPr lang="en-IN" dirty="0"/>
              <a:t> is situated in </a:t>
            </a:r>
            <a:r>
              <a:rPr lang="en-IN" dirty="0" err="1"/>
              <a:t>Paranda</a:t>
            </a:r>
            <a:r>
              <a:rPr lang="en-IN" dirty="0"/>
              <a:t>, a small town in the </a:t>
            </a:r>
            <a:r>
              <a:rPr lang="en-IN" dirty="0" err="1"/>
              <a:t>Osmanabad</a:t>
            </a:r>
            <a:r>
              <a:rPr lang="en-IN" dirty="0"/>
              <a:t> district in the state of Maharashtra, India.</a:t>
            </a:r>
          </a:p>
          <a:p>
            <a:r>
              <a:rPr lang="en-IN" dirty="0" err="1"/>
              <a:t>Paranda</a:t>
            </a:r>
            <a:r>
              <a:rPr lang="en-IN" dirty="0"/>
              <a:t> has great historical value and finds mention in </a:t>
            </a:r>
            <a:r>
              <a:rPr lang="en-IN" dirty="0" err="1"/>
              <a:t>Honnati</a:t>
            </a:r>
            <a:r>
              <a:rPr lang="en-IN" dirty="0"/>
              <a:t> inscription of Baka 1045 (A.D. 1924) and also later a few of the </a:t>
            </a:r>
            <a:r>
              <a:rPr lang="en-IN" dirty="0" err="1"/>
              <a:t>Kalyan</a:t>
            </a:r>
            <a:r>
              <a:rPr lang="en-IN" dirty="0"/>
              <a:t> </a:t>
            </a:r>
            <a:r>
              <a:rPr lang="en-IN" dirty="0" err="1"/>
              <a:t>Chalukyan</a:t>
            </a:r>
            <a:r>
              <a:rPr lang="en-IN" dirty="0"/>
              <a:t> an copper plates. As well as in </a:t>
            </a:r>
            <a:r>
              <a:rPr lang="en-IN" dirty="0" err="1"/>
              <a:t>Yadava</a:t>
            </a:r>
            <a:r>
              <a:rPr lang="en-IN" dirty="0"/>
              <a:t> epigraphs, as </a:t>
            </a:r>
            <a:r>
              <a:rPr lang="en-IN" dirty="0" err="1"/>
              <a:t>Pallyanda</a:t>
            </a:r>
            <a:r>
              <a:rPr lang="en-IN" dirty="0"/>
              <a:t> </a:t>
            </a:r>
            <a:r>
              <a:rPr lang="en-IN" dirty="0" err="1"/>
              <a:t>Pratyandaka</a:t>
            </a:r>
            <a:endParaRPr lang="en-IN" dirty="0"/>
          </a:p>
          <a:p>
            <a:r>
              <a:rPr lang="en-IN" dirty="0"/>
              <a:t>The fort as well as the surrounding town may have been constructed in the 15th century by Mahmud </a:t>
            </a:r>
            <a:r>
              <a:rPr lang="en-IN" dirty="0" err="1"/>
              <a:t>Gawan</a:t>
            </a:r>
            <a:r>
              <a:rPr lang="en-IN" dirty="0"/>
              <a:t>, the prime minister of </a:t>
            </a:r>
            <a:r>
              <a:rPr lang="en-IN" dirty="0" err="1"/>
              <a:t>Bahmani</a:t>
            </a:r>
            <a:r>
              <a:rPr lang="en-IN" dirty="0"/>
              <a:t> sultan Muhammad Shah II in the late 1470s.</a:t>
            </a:r>
          </a:p>
          <a:p>
            <a:r>
              <a:rPr lang="en-IN" dirty="0"/>
              <a:t>From the crumbling of the </a:t>
            </a:r>
            <a:r>
              <a:rPr lang="en-IN" dirty="0" err="1"/>
              <a:t>Bahmani</a:t>
            </a:r>
            <a:r>
              <a:rPr lang="en-IN" dirty="0"/>
              <a:t> empire, the fort passed unto the </a:t>
            </a:r>
            <a:r>
              <a:rPr lang="en-IN" dirty="0" err="1"/>
              <a:t>Nizamshahi</a:t>
            </a:r>
            <a:r>
              <a:rPr lang="en-IN" dirty="0"/>
              <a:t> of Ahmednagar in 1490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44639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317500"/>
            <a:ext cx="11048999" cy="6210300"/>
          </a:xfrm>
        </p:spPr>
      </p:pic>
    </p:spTree>
    <p:extLst>
      <p:ext uri="{BB962C8B-B14F-4D97-AF65-F5344CB8AC3E}">
        <p14:creationId xmlns:p14="http://schemas.microsoft.com/office/powerpoint/2010/main" val="280326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664632"/>
            <a:ext cx="9601196" cy="1303867"/>
          </a:xfrm>
        </p:spPr>
        <p:txBody>
          <a:bodyPr/>
          <a:lstStyle/>
          <a:p>
            <a:r>
              <a:rPr lang="en-IN" dirty="0" err="1"/>
              <a:t>Parenda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374900"/>
            <a:ext cx="9601196" cy="3500968"/>
          </a:xfrm>
        </p:spPr>
        <p:txBody>
          <a:bodyPr/>
          <a:lstStyle/>
          <a:p>
            <a:r>
              <a:rPr lang="en-IN" dirty="0"/>
              <a:t>The centre of the </a:t>
            </a:r>
            <a:r>
              <a:rPr lang="en-IN" dirty="0" err="1"/>
              <a:t>Nizamshahi</a:t>
            </a:r>
            <a:r>
              <a:rPr lang="en-IN" dirty="0"/>
              <a:t> empire was Ahmednagar in Maharashtra. No coins are known from </a:t>
            </a:r>
            <a:r>
              <a:rPr lang="en-IN" dirty="0" err="1"/>
              <a:t>Parenda</a:t>
            </a:r>
            <a:r>
              <a:rPr lang="en-IN" dirty="0"/>
              <a:t> mint for the early </a:t>
            </a:r>
            <a:r>
              <a:rPr lang="en-IN" dirty="0" err="1"/>
              <a:t>Nizamshahi</a:t>
            </a:r>
            <a:r>
              <a:rPr lang="en-IN" dirty="0"/>
              <a:t> rulers for a century </a:t>
            </a:r>
          </a:p>
          <a:p>
            <a:r>
              <a:rPr lang="en-IN" dirty="0"/>
              <a:t>But the influence of the Mughal rulers from the north threatened he existence of the empire. Akbar under the leadership of his son Murad, there was a campaign against </a:t>
            </a:r>
            <a:r>
              <a:rPr lang="en-IN" dirty="0" err="1"/>
              <a:t>Nizamshahi</a:t>
            </a:r>
            <a:r>
              <a:rPr lang="en-IN" dirty="0"/>
              <a:t> sultans in 1594. Chand </a:t>
            </a:r>
            <a:r>
              <a:rPr lang="en-IN" dirty="0" err="1"/>
              <a:t>bibi</a:t>
            </a:r>
            <a:r>
              <a:rPr lang="en-IN" dirty="0"/>
              <a:t> who acted as regent of the infant sultan repulsed the Mughal attack. She kept her independence till her death in 1600AD. </a:t>
            </a:r>
          </a:p>
        </p:txBody>
      </p:sp>
    </p:spTree>
    <p:extLst>
      <p:ext uri="{BB962C8B-B14F-4D97-AF65-F5344CB8AC3E}">
        <p14:creationId xmlns:p14="http://schemas.microsoft.com/office/powerpoint/2010/main" val="149163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Parenda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Chand </a:t>
            </a:r>
            <a:r>
              <a:rPr lang="en-IN" dirty="0" err="1"/>
              <a:t>bibi’s</a:t>
            </a:r>
            <a:r>
              <a:rPr lang="en-IN" dirty="0"/>
              <a:t> death in 1600, invited another attack from the Akbar (Mughal) under his son </a:t>
            </a:r>
            <a:r>
              <a:rPr lang="en-IN" dirty="0" err="1"/>
              <a:t>Daniyal</a:t>
            </a:r>
            <a:r>
              <a:rPr lang="en-IN" dirty="0"/>
              <a:t> and this time Ahmednagar fell and the infant son of Chand </a:t>
            </a:r>
            <a:r>
              <a:rPr lang="en-IN" dirty="0" err="1"/>
              <a:t>bibi</a:t>
            </a:r>
            <a:r>
              <a:rPr lang="en-IN" dirty="0"/>
              <a:t> was imprisoned</a:t>
            </a:r>
          </a:p>
          <a:p>
            <a:r>
              <a:rPr lang="en-IN" dirty="0" err="1"/>
              <a:t>Ahmadnagar</a:t>
            </a:r>
            <a:r>
              <a:rPr lang="en-IN" dirty="0"/>
              <a:t> city and its adjoining areas were occupied by the Mughals, an extensive part of the kingdom still remained in possession of the influential officials of the </a:t>
            </a:r>
            <a:r>
              <a:rPr lang="en-IN" dirty="0" err="1"/>
              <a:t>Nizam</a:t>
            </a:r>
            <a:r>
              <a:rPr lang="en-IN" dirty="0"/>
              <a:t> </a:t>
            </a:r>
            <a:r>
              <a:rPr lang="en-IN" dirty="0" err="1"/>
              <a:t>Shahi</a:t>
            </a:r>
            <a:r>
              <a:rPr lang="en-IN" dirty="0"/>
              <a:t> dynasty.</a:t>
            </a:r>
          </a:p>
          <a:p>
            <a:r>
              <a:rPr lang="en-IN" dirty="0"/>
              <a:t> Malik Ambar and other </a:t>
            </a:r>
            <a:r>
              <a:rPr lang="en-IN" dirty="0" err="1"/>
              <a:t>Ahmadnagar</a:t>
            </a:r>
            <a:r>
              <a:rPr lang="en-IN" dirty="0"/>
              <a:t> officials defied the Mughals and declared </a:t>
            </a:r>
            <a:r>
              <a:rPr lang="en-IN" dirty="0" err="1"/>
              <a:t>Murtaza</a:t>
            </a:r>
            <a:r>
              <a:rPr lang="en-IN" dirty="0"/>
              <a:t> </a:t>
            </a:r>
            <a:r>
              <a:rPr lang="en-IN" dirty="0" err="1"/>
              <a:t>Nizam</a:t>
            </a:r>
            <a:r>
              <a:rPr lang="en-IN" dirty="0"/>
              <a:t> Shah II as sultan in 1600 at a new capital </a:t>
            </a:r>
            <a:r>
              <a:rPr lang="en-IN" dirty="0" err="1"/>
              <a:t>Paranda</a:t>
            </a:r>
            <a:r>
              <a:rPr lang="en-IN" dirty="0"/>
              <a:t>. Malik Ambar became prime minister and </a:t>
            </a:r>
            <a:r>
              <a:rPr lang="en-IN" i="1" dirty="0" err="1"/>
              <a:t>Vakil</a:t>
            </a:r>
            <a:r>
              <a:rPr lang="en-IN" i="1" dirty="0"/>
              <a:t>-us-</a:t>
            </a:r>
            <a:r>
              <a:rPr lang="en-IN" i="1" dirty="0" err="1"/>
              <a:t>Saltanat</a:t>
            </a:r>
            <a:r>
              <a:rPr lang="en-IN" dirty="0"/>
              <a:t> of </a:t>
            </a:r>
            <a:r>
              <a:rPr lang="en-IN" dirty="0" err="1"/>
              <a:t>Ahmadnagar</a:t>
            </a:r>
            <a:r>
              <a:rPr lang="en-IN" dirty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27891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Parenda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err="1"/>
              <a:t>Parenda</a:t>
            </a:r>
            <a:r>
              <a:rPr lang="en-IN" dirty="0"/>
              <a:t> being the capital of the remaining Ahmednagar sultanate now, had a mint and minted coins in the name of </a:t>
            </a:r>
            <a:r>
              <a:rPr lang="en-IN" dirty="0" err="1"/>
              <a:t>Murtaza</a:t>
            </a:r>
            <a:r>
              <a:rPr lang="en-IN" dirty="0"/>
              <a:t> </a:t>
            </a:r>
            <a:r>
              <a:rPr lang="en-IN" dirty="0" err="1"/>
              <a:t>Nizam</a:t>
            </a:r>
            <a:r>
              <a:rPr lang="en-IN" dirty="0"/>
              <a:t> Shah II. </a:t>
            </a:r>
            <a:r>
              <a:rPr lang="en-IN" dirty="0" err="1"/>
              <a:t>Murtaza</a:t>
            </a:r>
            <a:r>
              <a:rPr lang="en-IN" dirty="0"/>
              <a:t> </a:t>
            </a:r>
            <a:r>
              <a:rPr lang="en-IN" dirty="0" err="1"/>
              <a:t>Nizam</a:t>
            </a:r>
            <a:r>
              <a:rPr lang="en-IN" dirty="0"/>
              <a:t> II who was propped up by Malik Amber was the son of Ali Shah who was </a:t>
            </a:r>
            <a:r>
              <a:rPr lang="en-IN" dirty="0" err="1"/>
              <a:t>inturn</a:t>
            </a:r>
            <a:r>
              <a:rPr lang="en-IN" dirty="0"/>
              <a:t> a younger son of Burhan </a:t>
            </a:r>
            <a:r>
              <a:rPr lang="en-IN" dirty="0" err="1"/>
              <a:t>Nizam</a:t>
            </a:r>
            <a:r>
              <a:rPr lang="en-IN" dirty="0"/>
              <a:t> I (1510-1553)</a:t>
            </a:r>
          </a:p>
          <a:p>
            <a:r>
              <a:rPr lang="en-IN" dirty="0"/>
              <a:t>He mentioned this fact on his coins from </a:t>
            </a:r>
            <a:r>
              <a:rPr lang="en-IN" dirty="0" err="1"/>
              <a:t>Parenda</a:t>
            </a:r>
            <a:endParaRPr lang="en-IN" dirty="0"/>
          </a:p>
          <a:p>
            <a:r>
              <a:rPr lang="en-IN" dirty="0" err="1"/>
              <a:t>Obv</a:t>
            </a:r>
            <a:r>
              <a:rPr lang="en-IN" dirty="0"/>
              <a:t> : </a:t>
            </a:r>
            <a:r>
              <a:rPr lang="en-IN" dirty="0" err="1"/>
              <a:t>murtaza</a:t>
            </a:r>
            <a:r>
              <a:rPr lang="en-IN" dirty="0"/>
              <a:t> </a:t>
            </a:r>
            <a:r>
              <a:rPr lang="en-IN" dirty="0" err="1"/>
              <a:t>nizam</a:t>
            </a:r>
            <a:r>
              <a:rPr lang="en-IN" dirty="0"/>
              <a:t> shah bin shah '</a:t>
            </a:r>
            <a:r>
              <a:rPr lang="en-IN" dirty="0" err="1"/>
              <a:t>ali</a:t>
            </a:r>
            <a:r>
              <a:rPr lang="en-IN" dirty="0"/>
              <a:t>, - </a:t>
            </a:r>
            <a:r>
              <a:rPr lang="ar-IQ" dirty="0" err="1"/>
              <a:t>مرتضی</a:t>
            </a:r>
            <a:r>
              <a:rPr lang="ar-IQ" dirty="0"/>
              <a:t> نظام </a:t>
            </a:r>
            <a:r>
              <a:rPr lang="ar-IQ" dirty="0" err="1"/>
              <a:t>شاہ</a:t>
            </a:r>
            <a:r>
              <a:rPr lang="ar-IQ" dirty="0"/>
              <a:t> بن </a:t>
            </a:r>
            <a:r>
              <a:rPr lang="ar-IQ" dirty="0" err="1"/>
              <a:t>شاہ</a:t>
            </a:r>
            <a:r>
              <a:rPr lang="ar-IQ" dirty="0"/>
              <a:t> '</a:t>
            </a:r>
            <a:r>
              <a:rPr lang="ar-IQ" dirty="0" err="1"/>
              <a:t>علی</a:t>
            </a:r>
            <a:r>
              <a:rPr lang="ar-IQ" dirty="0"/>
              <a:t> </a:t>
            </a:r>
            <a:endParaRPr lang="en-IN" dirty="0"/>
          </a:p>
          <a:p>
            <a:r>
              <a:rPr lang="en-IN" dirty="0"/>
              <a:t>Rev : </a:t>
            </a:r>
            <a:r>
              <a:rPr lang="en-IN" dirty="0" err="1"/>
              <a:t>darb</a:t>
            </a:r>
            <a:r>
              <a:rPr lang="en-IN" dirty="0"/>
              <a:t> </a:t>
            </a:r>
            <a:r>
              <a:rPr lang="en-IN" dirty="0" err="1"/>
              <a:t>dar</a:t>
            </a:r>
            <a:r>
              <a:rPr lang="en-IN" dirty="0"/>
              <a:t> al-</a:t>
            </a:r>
            <a:r>
              <a:rPr lang="en-IN" dirty="0" err="1"/>
              <a:t>mulk</a:t>
            </a:r>
            <a:r>
              <a:rPr lang="en-IN" dirty="0"/>
              <a:t> (</a:t>
            </a:r>
            <a:r>
              <a:rPr lang="en-IN" dirty="0" err="1"/>
              <a:t>Parenda</a:t>
            </a:r>
            <a:r>
              <a:rPr lang="en-IN" dirty="0"/>
              <a:t>) - </a:t>
            </a:r>
            <a:r>
              <a:rPr lang="ar-IQ" dirty="0"/>
              <a:t>ضرب </a:t>
            </a:r>
            <a:r>
              <a:rPr lang="ar-IQ" dirty="0" err="1"/>
              <a:t>دارالملك</a:t>
            </a:r>
            <a:r>
              <a:rPr lang="ar-IQ" dirty="0"/>
              <a:t> (</a:t>
            </a:r>
            <a:r>
              <a:rPr lang="ar-IQ" dirty="0" err="1"/>
              <a:t>پریندا</a:t>
            </a:r>
            <a:r>
              <a:rPr lang="ar-IQ" dirty="0"/>
              <a:t>)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9827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698500"/>
            <a:ext cx="11061700" cy="5626099"/>
          </a:xfrm>
        </p:spPr>
      </p:pic>
    </p:spTree>
    <p:extLst>
      <p:ext uri="{BB962C8B-B14F-4D97-AF65-F5344CB8AC3E}">
        <p14:creationId xmlns:p14="http://schemas.microsoft.com/office/powerpoint/2010/main" val="392341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Parenda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413000"/>
            <a:ext cx="9601196" cy="3911600"/>
          </a:xfrm>
        </p:spPr>
        <p:txBody>
          <a:bodyPr>
            <a:normAutofit/>
          </a:bodyPr>
          <a:lstStyle/>
          <a:p>
            <a:r>
              <a:rPr lang="en-IN" dirty="0"/>
              <a:t>This resistance from Malik Amber ended with his death in 1626. His son </a:t>
            </a:r>
            <a:r>
              <a:rPr lang="en-IN" dirty="0" err="1"/>
              <a:t>Fath</a:t>
            </a:r>
            <a:r>
              <a:rPr lang="en-IN" dirty="0"/>
              <a:t> Shah did try to continue the resistance but Shah Jahan’s </a:t>
            </a:r>
            <a:r>
              <a:rPr lang="en-IN" dirty="0" err="1"/>
              <a:t>deccan</a:t>
            </a:r>
            <a:r>
              <a:rPr lang="en-IN" dirty="0"/>
              <a:t> campaign snuffed the life out of the </a:t>
            </a:r>
            <a:r>
              <a:rPr lang="en-IN" dirty="0" err="1"/>
              <a:t>Nizamshahi</a:t>
            </a:r>
            <a:r>
              <a:rPr lang="en-IN" dirty="0"/>
              <a:t> empire in 1633.</a:t>
            </a:r>
          </a:p>
          <a:p>
            <a:r>
              <a:rPr lang="en-IN" dirty="0" err="1"/>
              <a:t>Parenda</a:t>
            </a:r>
            <a:r>
              <a:rPr lang="en-IN" dirty="0"/>
              <a:t> did not mint coin in the reign of Shah Jahan in any metal.</a:t>
            </a:r>
          </a:p>
          <a:p>
            <a:r>
              <a:rPr lang="en-IN" dirty="0"/>
              <a:t>A Mughal mint started minting activities in silver/gold  coins during the end of Aurangzeb reign. </a:t>
            </a:r>
          </a:p>
          <a:p>
            <a:r>
              <a:rPr lang="en-IN" dirty="0"/>
              <a:t>No coin of Aurangzeb in copper was known until recently when was discovered. No dates can be seen but with clear mint name of </a:t>
            </a:r>
            <a:r>
              <a:rPr lang="en-IN" dirty="0" err="1"/>
              <a:t>Parenda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5786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2" y="588432"/>
            <a:ext cx="9601196" cy="1303867"/>
          </a:xfrm>
        </p:spPr>
        <p:txBody>
          <a:bodyPr/>
          <a:lstStyle/>
          <a:p>
            <a:r>
              <a:rPr lang="en-IN" dirty="0"/>
              <a:t>Aurangzeb </a:t>
            </a:r>
            <a:r>
              <a:rPr lang="en-IN" dirty="0" err="1"/>
              <a:t>Parenda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1562100"/>
            <a:ext cx="9601196" cy="431376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1600200"/>
            <a:ext cx="8775700" cy="46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292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647700"/>
            <a:ext cx="11201400" cy="5689599"/>
          </a:xfrm>
        </p:spPr>
      </p:pic>
    </p:spTree>
    <p:extLst>
      <p:ext uri="{BB962C8B-B14F-4D97-AF65-F5344CB8AC3E}">
        <p14:creationId xmlns:p14="http://schemas.microsoft.com/office/powerpoint/2010/main" val="3461875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Parenda</a:t>
            </a:r>
            <a:r>
              <a:rPr lang="en-IN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Coins were minted in the name of all successive rulers till Muhammad Shah and the subsequent slides will illustrate them.</a:t>
            </a:r>
          </a:p>
          <a:p>
            <a:r>
              <a:rPr lang="en-IN" dirty="0"/>
              <a:t>The copper coin production seems to be sporadic with the most number of copper coins found during the reign of Shah </a:t>
            </a:r>
            <a:r>
              <a:rPr lang="en-IN" dirty="0" err="1"/>
              <a:t>Alam</a:t>
            </a:r>
            <a:r>
              <a:rPr lang="en-IN" dirty="0"/>
              <a:t> I and </a:t>
            </a:r>
            <a:r>
              <a:rPr lang="en-IN" dirty="0" err="1"/>
              <a:t>Farrukhsiyar</a:t>
            </a:r>
            <a:r>
              <a:rPr lang="en-IN" dirty="0"/>
              <a:t> while it decreases later. </a:t>
            </a:r>
          </a:p>
          <a:p>
            <a:r>
              <a:rPr lang="en-IN" dirty="0" err="1"/>
              <a:t>Jahandar</a:t>
            </a:r>
            <a:r>
              <a:rPr lang="en-IN" dirty="0"/>
              <a:t> Shah ruled for less than a year and hence the coins are rare</a:t>
            </a:r>
          </a:p>
          <a:p>
            <a:r>
              <a:rPr lang="en-IN" dirty="0"/>
              <a:t>Recently a half paisa of Shah Jahan II (Rafi </a:t>
            </a:r>
            <a:r>
              <a:rPr lang="en-IN" dirty="0" err="1"/>
              <a:t>ud</a:t>
            </a:r>
            <a:r>
              <a:rPr lang="en-IN" dirty="0"/>
              <a:t> </a:t>
            </a:r>
            <a:r>
              <a:rPr lang="en-IN" dirty="0" err="1"/>
              <a:t>daula</a:t>
            </a:r>
            <a:r>
              <a:rPr lang="en-IN" dirty="0"/>
              <a:t>) was discovered who rued for about 3 months</a:t>
            </a:r>
          </a:p>
        </p:txBody>
      </p:sp>
    </p:spTree>
    <p:extLst>
      <p:ext uri="{BB962C8B-B14F-4D97-AF65-F5344CB8AC3E}">
        <p14:creationId xmlns:p14="http://schemas.microsoft.com/office/powerpoint/2010/main" val="2538499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72532"/>
            <a:ext cx="9601196" cy="1303867"/>
          </a:xfrm>
        </p:spPr>
        <p:txBody>
          <a:bodyPr/>
          <a:lstStyle/>
          <a:p>
            <a:r>
              <a:rPr lang="en-IN" dirty="0"/>
              <a:t>Shah </a:t>
            </a:r>
            <a:r>
              <a:rPr lang="en-IN" dirty="0" err="1"/>
              <a:t>Alam</a:t>
            </a:r>
            <a:r>
              <a:rPr lang="en-IN" dirty="0"/>
              <a:t> I - </a:t>
            </a:r>
            <a:r>
              <a:rPr lang="en-IN" dirty="0" err="1"/>
              <a:t>Parenda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" y="1536700"/>
            <a:ext cx="10566399" cy="4800599"/>
          </a:xfrm>
        </p:spPr>
      </p:pic>
    </p:spTree>
    <p:extLst>
      <p:ext uri="{BB962C8B-B14F-4D97-AF65-F5344CB8AC3E}">
        <p14:creationId xmlns:p14="http://schemas.microsoft.com/office/powerpoint/2010/main" val="962746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2" y="436032"/>
            <a:ext cx="9601196" cy="1303867"/>
          </a:xfrm>
        </p:spPr>
        <p:txBody>
          <a:bodyPr/>
          <a:lstStyle/>
          <a:p>
            <a:r>
              <a:rPr lang="en-IN" dirty="0" err="1"/>
              <a:t>Jahandar</a:t>
            </a:r>
            <a:r>
              <a:rPr lang="en-IN" dirty="0"/>
              <a:t> Shah - </a:t>
            </a:r>
            <a:r>
              <a:rPr lang="en-IN" dirty="0" err="1"/>
              <a:t>Parenda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1511300"/>
            <a:ext cx="10629900" cy="4813299"/>
          </a:xfrm>
        </p:spPr>
      </p:pic>
    </p:spTree>
    <p:extLst>
      <p:ext uri="{BB962C8B-B14F-4D97-AF65-F5344CB8AC3E}">
        <p14:creationId xmlns:p14="http://schemas.microsoft.com/office/powerpoint/2010/main" val="3213918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165100"/>
            <a:ext cx="10566400" cy="7124700"/>
          </a:xfrm>
        </p:spPr>
      </p:pic>
    </p:spTree>
    <p:extLst>
      <p:ext uri="{BB962C8B-B14F-4D97-AF65-F5344CB8AC3E}">
        <p14:creationId xmlns:p14="http://schemas.microsoft.com/office/powerpoint/2010/main" val="1538095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2" y="309032"/>
            <a:ext cx="9601196" cy="1303867"/>
          </a:xfrm>
        </p:spPr>
        <p:txBody>
          <a:bodyPr/>
          <a:lstStyle/>
          <a:p>
            <a:r>
              <a:rPr lang="en-IN" dirty="0" err="1"/>
              <a:t>Farrukhsiyar</a:t>
            </a:r>
            <a:r>
              <a:rPr lang="en-IN" dirty="0"/>
              <a:t> - </a:t>
            </a:r>
            <a:r>
              <a:rPr lang="en-IN" dirty="0" err="1"/>
              <a:t>Parenda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612900"/>
            <a:ext cx="10198100" cy="4762499"/>
          </a:xfrm>
        </p:spPr>
      </p:pic>
    </p:spTree>
    <p:extLst>
      <p:ext uri="{BB962C8B-B14F-4D97-AF65-F5344CB8AC3E}">
        <p14:creationId xmlns:p14="http://schemas.microsoft.com/office/powerpoint/2010/main" val="1967941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102" y="258232"/>
            <a:ext cx="9601196" cy="1303867"/>
          </a:xfrm>
        </p:spPr>
        <p:txBody>
          <a:bodyPr/>
          <a:lstStyle/>
          <a:p>
            <a:r>
              <a:rPr lang="en-IN" dirty="0" err="1"/>
              <a:t>Farrukhsiyar</a:t>
            </a:r>
            <a:r>
              <a:rPr lang="en-IN" dirty="0"/>
              <a:t> </a:t>
            </a:r>
            <a:r>
              <a:rPr lang="en-IN" dirty="0" err="1"/>
              <a:t>Parenda</a:t>
            </a:r>
            <a:r>
              <a:rPr lang="en-IN" dirty="0"/>
              <a:t>- Couplet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1397000"/>
            <a:ext cx="10223500" cy="4952999"/>
          </a:xfrm>
        </p:spPr>
      </p:pic>
    </p:spTree>
    <p:extLst>
      <p:ext uri="{BB962C8B-B14F-4D97-AF65-F5344CB8AC3E}">
        <p14:creationId xmlns:p14="http://schemas.microsoft.com/office/powerpoint/2010/main" val="2228561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2" y="334432"/>
            <a:ext cx="9601196" cy="1303867"/>
          </a:xfrm>
        </p:spPr>
        <p:txBody>
          <a:bodyPr/>
          <a:lstStyle/>
          <a:p>
            <a:r>
              <a:rPr lang="en-IN" dirty="0"/>
              <a:t>Shah Jahan II- </a:t>
            </a:r>
            <a:r>
              <a:rPr lang="en-IN" dirty="0" err="1"/>
              <a:t>Parenda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0" y="1638300"/>
            <a:ext cx="10185400" cy="4673599"/>
          </a:xfrm>
        </p:spPr>
      </p:pic>
    </p:spTree>
    <p:extLst>
      <p:ext uri="{BB962C8B-B14F-4D97-AF65-F5344CB8AC3E}">
        <p14:creationId xmlns:p14="http://schemas.microsoft.com/office/powerpoint/2010/main" val="3199572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2" y="232832"/>
            <a:ext cx="9601196" cy="1303867"/>
          </a:xfrm>
        </p:spPr>
        <p:txBody>
          <a:bodyPr/>
          <a:lstStyle/>
          <a:p>
            <a:r>
              <a:rPr lang="en-IN" dirty="0"/>
              <a:t>Muhammad Shah- </a:t>
            </a:r>
            <a:r>
              <a:rPr lang="en-IN" dirty="0" err="1"/>
              <a:t>Parenda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31900"/>
            <a:ext cx="10731500" cy="5003800"/>
          </a:xfrm>
        </p:spPr>
      </p:pic>
    </p:spTree>
    <p:extLst>
      <p:ext uri="{BB962C8B-B14F-4D97-AF65-F5344CB8AC3E}">
        <p14:creationId xmlns:p14="http://schemas.microsoft.com/office/powerpoint/2010/main" val="9892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Nizam</a:t>
            </a:r>
            <a:r>
              <a:rPr lang="en-IN" dirty="0"/>
              <a:t> of Hyderabad- </a:t>
            </a:r>
            <a:r>
              <a:rPr lang="en-IN" dirty="0" err="1"/>
              <a:t>Parenda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So the mint passed hands from the Mughals to it’s independent governor- The </a:t>
            </a:r>
            <a:r>
              <a:rPr lang="en-IN" dirty="0" err="1"/>
              <a:t>nizam</a:t>
            </a:r>
            <a:r>
              <a:rPr lang="en-IN" dirty="0"/>
              <a:t> of Hyderabad</a:t>
            </a:r>
          </a:p>
          <a:p>
            <a:r>
              <a:rPr lang="en-IN" dirty="0"/>
              <a:t>The coins of </a:t>
            </a:r>
            <a:r>
              <a:rPr lang="en-IN" dirty="0" err="1"/>
              <a:t>Parenda</a:t>
            </a:r>
            <a:r>
              <a:rPr lang="en-IN" dirty="0"/>
              <a:t> post dating the secession of </a:t>
            </a:r>
            <a:r>
              <a:rPr lang="en-IN" dirty="0" err="1"/>
              <a:t>Asaf</a:t>
            </a:r>
            <a:r>
              <a:rPr lang="en-IN" dirty="0"/>
              <a:t> Jah I in 1724 should be regarded as under the </a:t>
            </a:r>
            <a:r>
              <a:rPr lang="en-IN" dirty="0" err="1"/>
              <a:t>Nizam</a:t>
            </a:r>
            <a:r>
              <a:rPr lang="en-IN" dirty="0"/>
              <a:t> of Hyderabad. </a:t>
            </a:r>
          </a:p>
          <a:p>
            <a:r>
              <a:rPr lang="en-IN" dirty="0"/>
              <a:t>The coppers are rare and one was offered in </a:t>
            </a:r>
            <a:r>
              <a:rPr lang="en-IN" dirty="0" err="1"/>
              <a:t>Todywala</a:t>
            </a:r>
            <a:r>
              <a:rPr lang="en-IN" dirty="0"/>
              <a:t> auction in 2011. One happens to be in my collection is illustrated. The coin is dated as (11)46AH corresponding to 3-6-1733 to 23-5-1734</a:t>
            </a:r>
          </a:p>
        </p:txBody>
      </p:sp>
    </p:spTree>
    <p:extLst>
      <p:ext uri="{BB962C8B-B14F-4D97-AF65-F5344CB8AC3E}">
        <p14:creationId xmlns:p14="http://schemas.microsoft.com/office/powerpoint/2010/main" val="688133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2" y="626532"/>
            <a:ext cx="9601196" cy="1303867"/>
          </a:xfrm>
        </p:spPr>
        <p:txBody>
          <a:bodyPr/>
          <a:lstStyle/>
          <a:p>
            <a:r>
              <a:rPr lang="en-IN" dirty="0" err="1"/>
              <a:t>Nizam</a:t>
            </a:r>
            <a:r>
              <a:rPr lang="en-IN" dirty="0"/>
              <a:t> Of Hyderabad- </a:t>
            </a:r>
            <a:r>
              <a:rPr lang="en-IN" dirty="0" err="1"/>
              <a:t>Parenda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1828800"/>
            <a:ext cx="9486900" cy="4241800"/>
          </a:xfrm>
        </p:spPr>
      </p:pic>
    </p:spTree>
    <p:extLst>
      <p:ext uri="{BB962C8B-B14F-4D97-AF65-F5344CB8AC3E}">
        <p14:creationId xmlns:p14="http://schemas.microsoft.com/office/powerpoint/2010/main" val="10458635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Nizam</a:t>
            </a:r>
            <a:r>
              <a:rPr lang="en-IN" dirty="0"/>
              <a:t> of Hyderabad- </a:t>
            </a:r>
            <a:r>
              <a:rPr lang="en-IN" dirty="0" err="1"/>
              <a:t>Parenda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It should be noted a similar copper coin was published by </a:t>
            </a:r>
            <a:r>
              <a:rPr lang="en-IN" dirty="0" err="1"/>
              <a:t>Dilip</a:t>
            </a:r>
            <a:r>
              <a:rPr lang="en-IN" dirty="0"/>
              <a:t> </a:t>
            </a:r>
            <a:r>
              <a:rPr lang="en-IN" dirty="0" err="1"/>
              <a:t>Balsekar</a:t>
            </a:r>
            <a:r>
              <a:rPr lang="en-IN" dirty="0"/>
              <a:t> and Sanjay </a:t>
            </a:r>
            <a:r>
              <a:rPr lang="en-IN" dirty="0" err="1"/>
              <a:t>Sahdev</a:t>
            </a:r>
            <a:r>
              <a:rPr lang="en-IN" dirty="0"/>
              <a:t> as ‘</a:t>
            </a:r>
            <a:r>
              <a:rPr lang="en-IN" dirty="0" err="1"/>
              <a:t>Purandar</a:t>
            </a:r>
            <a:r>
              <a:rPr lang="en-IN" dirty="0"/>
              <a:t>’ mint and attributed to Marathas (</a:t>
            </a:r>
            <a:r>
              <a:rPr lang="en-IN" dirty="0" err="1"/>
              <a:t>Purandar</a:t>
            </a:r>
            <a:r>
              <a:rPr lang="en-IN" dirty="0"/>
              <a:t>- A new Maratha mint, IIRNS </a:t>
            </a:r>
            <a:r>
              <a:rPr lang="en-IN" dirty="0" err="1"/>
              <a:t>newsline</a:t>
            </a:r>
            <a:r>
              <a:rPr lang="en-IN" dirty="0"/>
              <a:t>- 2005) . It is due to the fact the fact the ending ‘</a:t>
            </a:r>
            <a:r>
              <a:rPr lang="en-IN" dirty="0" err="1"/>
              <a:t>alif</a:t>
            </a:r>
            <a:r>
              <a:rPr lang="en-IN" dirty="0"/>
              <a:t>’ is more curved giving an appearance of ‘re’ </a:t>
            </a:r>
          </a:p>
          <a:p>
            <a:r>
              <a:rPr lang="en-IN" dirty="0"/>
              <a:t>The copper coin of </a:t>
            </a:r>
            <a:r>
              <a:rPr lang="en-IN" dirty="0" err="1"/>
              <a:t>Alamgir</a:t>
            </a:r>
            <a:r>
              <a:rPr lang="en-IN" dirty="0"/>
              <a:t> II is so far unique and the ruler is written as </a:t>
            </a:r>
            <a:r>
              <a:rPr lang="en-IN" dirty="0" err="1"/>
              <a:t>Alamgir</a:t>
            </a:r>
            <a:r>
              <a:rPr lang="en-IN" dirty="0"/>
              <a:t> </a:t>
            </a:r>
            <a:r>
              <a:rPr lang="en-IN" dirty="0" err="1"/>
              <a:t>sani</a:t>
            </a:r>
            <a:r>
              <a:rPr lang="en-IN" dirty="0"/>
              <a:t> or second </a:t>
            </a:r>
            <a:r>
              <a:rPr lang="en-IN" dirty="0" err="1"/>
              <a:t>Alamgir</a:t>
            </a:r>
            <a:r>
              <a:rPr lang="en-IN" dirty="0"/>
              <a:t>. No date is seen but a similar unique </a:t>
            </a:r>
            <a:r>
              <a:rPr lang="en-IN" dirty="0" err="1"/>
              <a:t>siler</a:t>
            </a:r>
            <a:r>
              <a:rPr lang="en-IN" dirty="0"/>
              <a:t> is known dated ry4. It that case the ruler is the weakling </a:t>
            </a:r>
            <a:r>
              <a:rPr lang="en-IN" dirty="0" err="1"/>
              <a:t>Salabat</a:t>
            </a:r>
            <a:r>
              <a:rPr lang="en-IN" dirty="0"/>
              <a:t> Jung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4234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2" y="220132"/>
            <a:ext cx="9601196" cy="1303867"/>
          </a:xfrm>
        </p:spPr>
        <p:txBody>
          <a:bodyPr/>
          <a:lstStyle/>
          <a:p>
            <a:r>
              <a:rPr lang="en-IN" dirty="0" err="1"/>
              <a:t>Alamgir</a:t>
            </a:r>
            <a:r>
              <a:rPr lang="en-IN" dirty="0"/>
              <a:t> II- </a:t>
            </a:r>
            <a:r>
              <a:rPr lang="en-IN" dirty="0" err="1"/>
              <a:t>Nizam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00" y="1181101"/>
            <a:ext cx="8166100" cy="5537200"/>
          </a:xfrm>
        </p:spPr>
      </p:pic>
    </p:spTree>
    <p:extLst>
      <p:ext uri="{BB962C8B-B14F-4D97-AF65-F5344CB8AC3E}">
        <p14:creationId xmlns:p14="http://schemas.microsoft.com/office/powerpoint/2010/main" val="1091472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Reference</a:t>
            </a:r>
          </a:p>
          <a:p>
            <a:r>
              <a:rPr lang="en-IN" dirty="0"/>
              <a:t>1) Kingdom of Ahmednagar- </a:t>
            </a:r>
            <a:r>
              <a:rPr lang="en-IN" dirty="0" err="1"/>
              <a:t>Radhey</a:t>
            </a:r>
            <a:r>
              <a:rPr lang="en-IN" dirty="0"/>
              <a:t> </a:t>
            </a:r>
            <a:r>
              <a:rPr lang="en-IN" dirty="0" err="1"/>
              <a:t>Shyam</a:t>
            </a:r>
            <a:r>
              <a:rPr lang="en-IN" dirty="0"/>
              <a:t> 2008 , </a:t>
            </a:r>
          </a:p>
          <a:p>
            <a:r>
              <a:rPr lang="en-IN" dirty="0"/>
              <a:t>2) Coinage of </a:t>
            </a:r>
            <a:r>
              <a:rPr lang="en-IN" dirty="0" err="1"/>
              <a:t>Nizams</a:t>
            </a:r>
            <a:r>
              <a:rPr lang="en-IN" dirty="0"/>
              <a:t> of Hyderabad- New discoveries and reattribution by </a:t>
            </a:r>
            <a:r>
              <a:rPr lang="en-IN" dirty="0" err="1"/>
              <a:t>Shailendra</a:t>
            </a:r>
            <a:r>
              <a:rPr lang="en-IN" dirty="0"/>
              <a:t> </a:t>
            </a:r>
            <a:r>
              <a:rPr lang="en-IN" dirty="0" err="1"/>
              <a:t>Bhandare</a:t>
            </a:r>
            <a:r>
              <a:rPr lang="en-IN" dirty="0"/>
              <a:t>- 2011.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36633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302" y="5109632"/>
            <a:ext cx="9601196" cy="1303867"/>
          </a:xfrm>
        </p:spPr>
        <p:txBody>
          <a:bodyPr/>
          <a:lstStyle/>
          <a:p>
            <a:r>
              <a:rPr lang="en-IN"/>
              <a:t>Thank you!!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698500"/>
            <a:ext cx="3797300" cy="4394199"/>
          </a:xfrm>
        </p:spPr>
      </p:pic>
    </p:spTree>
    <p:extLst>
      <p:ext uri="{BB962C8B-B14F-4D97-AF65-F5344CB8AC3E}">
        <p14:creationId xmlns:p14="http://schemas.microsoft.com/office/powerpoint/2010/main" val="14479779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535</TotalTime>
  <Words>854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Garamond</vt:lpstr>
      <vt:lpstr>Organic</vt:lpstr>
      <vt:lpstr>Mughal copper coins from Parenda</vt:lpstr>
      <vt:lpstr>Parenda</vt:lpstr>
      <vt:lpstr>PowerPoint Presentation</vt:lpstr>
      <vt:lpstr>Parenda</vt:lpstr>
      <vt:lpstr>Parenda</vt:lpstr>
      <vt:lpstr>Parenda</vt:lpstr>
      <vt:lpstr>PowerPoint Presentation</vt:lpstr>
      <vt:lpstr>Parenda</vt:lpstr>
      <vt:lpstr>Aurangzeb Parenda</vt:lpstr>
      <vt:lpstr>PowerPoint Presentation</vt:lpstr>
      <vt:lpstr>Parenda </vt:lpstr>
      <vt:lpstr>Shah Alam I - Parenda</vt:lpstr>
      <vt:lpstr>Jahandar Shah - Parenda</vt:lpstr>
      <vt:lpstr>PowerPoint Presentation</vt:lpstr>
      <vt:lpstr>Farrukhsiyar - Parenda</vt:lpstr>
      <vt:lpstr>Farrukhsiyar Parenda- Couplet</vt:lpstr>
      <vt:lpstr>Shah Jahan II- Parenda</vt:lpstr>
      <vt:lpstr>Muhammad Shah- Parenda</vt:lpstr>
      <vt:lpstr>Nizam of Hyderabad- Parenda</vt:lpstr>
      <vt:lpstr>Nizam Of Hyderabad- Parenda</vt:lpstr>
      <vt:lpstr>Nizam of Hyderabad- Parenda</vt:lpstr>
      <vt:lpstr>Alamgir II- Nizam</vt:lpstr>
      <vt:lpstr>PowerPoint Presentation</vt:lpstr>
      <vt:lpstr>Thank you!!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 ab</dc:creator>
  <cp:lastModifiedBy>Paul Stevens</cp:lastModifiedBy>
  <cp:revision>17</cp:revision>
  <dcterms:created xsi:type="dcterms:W3CDTF">2023-03-12T06:02:00Z</dcterms:created>
  <dcterms:modified xsi:type="dcterms:W3CDTF">2023-03-21T09:58:25Z</dcterms:modified>
</cp:coreProperties>
</file>